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1" r:id="rId1"/>
    <p:sldMasterId id="2147484023" r:id="rId2"/>
    <p:sldMasterId id="2147484073" r:id="rId3"/>
    <p:sldMasterId id="2147484194" r:id="rId4"/>
    <p:sldMasterId id="2147484246" r:id="rId5"/>
    <p:sldMasterId id="2147484274" r:id="rId6"/>
    <p:sldMasterId id="2147484288" r:id="rId7"/>
  </p:sldMasterIdLst>
  <p:notesMasterIdLst>
    <p:notesMasterId r:id="rId26"/>
  </p:notesMasterIdLst>
  <p:handoutMasterIdLst>
    <p:handoutMasterId r:id="rId27"/>
  </p:handoutMasterIdLst>
  <p:sldIdLst>
    <p:sldId id="1035" r:id="rId8"/>
    <p:sldId id="840" r:id="rId9"/>
    <p:sldId id="839" r:id="rId10"/>
    <p:sldId id="1034" r:id="rId11"/>
    <p:sldId id="1030" r:id="rId12"/>
    <p:sldId id="930" r:id="rId13"/>
    <p:sldId id="1009" r:id="rId14"/>
    <p:sldId id="403" r:id="rId15"/>
    <p:sldId id="404" r:id="rId16"/>
    <p:sldId id="386" r:id="rId17"/>
    <p:sldId id="1031" r:id="rId18"/>
    <p:sldId id="394" r:id="rId19"/>
    <p:sldId id="389" r:id="rId20"/>
    <p:sldId id="1032" r:id="rId21"/>
    <p:sldId id="406" r:id="rId22"/>
    <p:sldId id="586" r:id="rId23"/>
    <p:sldId id="1033" r:id="rId24"/>
    <p:sldId id="563" r:id="rId25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ona Hui" initials="TH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990033"/>
    <a:srgbClr val="00CC66"/>
    <a:srgbClr val="9933FF"/>
    <a:srgbClr val="FF3399"/>
    <a:srgbClr val="FF99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00" autoAdjust="0"/>
  </p:normalViewPr>
  <p:slideViewPr>
    <p:cSldViewPr>
      <p:cViewPr varScale="1">
        <p:scale>
          <a:sx n="52" d="100"/>
          <a:sy n="52" d="100"/>
        </p:scale>
        <p:origin x="523" y="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A1B589-0082-4637-9351-3B7D4E4720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9206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897B72F-6BE5-4493-8D5A-D0F1E28A137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4766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7ED124-2607-4D64-A06D-E8A9B72CAE0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64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65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b="0" i="0" dirty="0">
                <a:solidFill>
                  <a:srgbClr val="000000"/>
                </a:solidFill>
                <a:ea typeface="PMingLiU" pitchFamily="18" charset="0"/>
              </a:rPr>
              <a:t>Detox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8B20-A84B-4C4A-8B47-BE599883E06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57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6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B72F-6BE5-4493-8D5A-D0F1E28A137B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325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B72F-6BE5-4493-8D5A-D0F1E28A137B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49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6" y="3200400"/>
            <a:ext cx="9140825" cy="19431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78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78 w 5740"/>
                <a:gd name="T7" fmla="*/ 0 h 4316"/>
                <a:gd name="T8" fmla="*/ 5978 w 5740"/>
                <a:gd name="T9" fmla="*/ 0 h 4316"/>
                <a:gd name="T10" fmla="*/ 5978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TW" altLang="en-US" sz="2400" b="1">
                <a:solidFill>
                  <a:srgbClr val="FFFFFF"/>
                </a:solidFill>
                <a:latin typeface="Gill Sans MT" charset="0"/>
                <a:ea typeface="新細明體" pitchFamily="18" charset="-12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2 w 382"/>
                  <a:gd name="T19" fmla="*/ 96 h 96"/>
                  <a:gd name="T20" fmla="*/ 276 w 382"/>
                  <a:gd name="T21" fmla="*/ 90 h 96"/>
                  <a:gd name="T22" fmla="*/ 324 w 382"/>
                  <a:gd name="T23" fmla="*/ 84 h 96"/>
                  <a:gd name="T24" fmla="*/ 365 w 382"/>
                  <a:gd name="T25" fmla="*/ 66 h 96"/>
                  <a:gd name="T26" fmla="*/ 395 w 382"/>
                  <a:gd name="T27" fmla="*/ 42 h 96"/>
                  <a:gd name="T28" fmla="*/ 389 w 382"/>
                  <a:gd name="T29" fmla="*/ 42 h 96"/>
                  <a:gd name="T30" fmla="*/ 359 w 382"/>
                  <a:gd name="T31" fmla="*/ 66 h 96"/>
                  <a:gd name="T32" fmla="*/ 318 w 382"/>
                  <a:gd name="T33" fmla="*/ 78 h 96"/>
                  <a:gd name="T34" fmla="*/ 276 w 382"/>
                  <a:gd name="T35" fmla="*/ 90 h 96"/>
                  <a:gd name="T36" fmla="*/ 222 w 382"/>
                  <a:gd name="T37" fmla="*/ 96 h 96"/>
                  <a:gd name="T38" fmla="*/ 22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2 w 185"/>
                  <a:gd name="T5" fmla="*/ 36 h 210"/>
                  <a:gd name="T6" fmla="*/ 168 w 185"/>
                  <a:gd name="T7" fmla="*/ 72 h 210"/>
                  <a:gd name="T8" fmla="*/ 174 w 185"/>
                  <a:gd name="T9" fmla="*/ 90 h 210"/>
                  <a:gd name="T10" fmla="*/ 180 w 185"/>
                  <a:gd name="T11" fmla="*/ 114 h 210"/>
                  <a:gd name="T12" fmla="*/ 174 w 185"/>
                  <a:gd name="T13" fmla="*/ 138 h 210"/>
                  <a:gd name="T14" fmla="*/ 162 w 185"/>
                  <a:gd name="T15" fmla="*/ 162 h 210"/>
                  <a:gd name="T16" fmla="*/ 132 w 185"/>
                  <a:gd name="T17" fmla="*/ 180 h 210"/>
                  <a:gd name="T18" fmla="*/ 90 w 185"/>
                  <a:gd name="T19" fmla="*/ 198 h 210"/>
                  <a:gd name="T20" fmla="*/ 109 w 185"/>
                  <a:gd name="T21" fmla="*/ 210 h 210"/>
                  <a:gd name="T22" fmla="*/ 144 w 185"/>
                  <a:gd name="T23" fmla="*/ 192 h 210"/>
                  <a:gd name="T24" fmla="*/ 174 w 185"/>
                  <a:gd name="T25" fmla="*/ 168 h 210"/>
                  <a:gd name="T26" fmla="*/ 192 w 185"/>
                  <a:gd name="T27" fmla="*/ 144 h 210"/>
                  <a:gd name="T28" fmla="*/ 198 w 185"/>
                  <a:gd name="T29" fmla="*/ 114 h 210"/>
                  <a:gd name="T30" fmla="*/ 192 w 185"/>
                  <a:gd name="T31" fmla="*/ 90 h 210"/>
                  <a:gd name="T32" fmla="*/ 186 w 185"/>
                  <a:gd name="T33" fmla="*/ 66 h 210"/>
                  <a:gd name="T34" fmla="*/ 168 w 185"/>
                  <a:gd name="T35" fmla="*/ 48 h 210"/>
                  <a:gd name="T36" fmla="*/ 14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</p:grpSp>
        </p:grpSp>
      </p:grpSp>
      <p:sp>
        <p:nvSpPr>
          <p:cNvPr id="656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656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9EE8-ACC4-452B-A9BE-B4469BCC100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9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9DF-ECB8-41E3-8A89-CBA8C119901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7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62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62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FE19F-35E1-4450-BFD8-9F60C397046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2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3563541"/>
            <a:ext cx="9144000" cy="158472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T0" fmla="*/ 2147483647 w 1914"/>
              <a:gd name="T1" fmla="*/ 22587518 h 4329"/>
              <a:gd name="T2" fmla="*/ 2147483647 w 1914"/>
              <a:gd name="T3" fmla="*/ 2147483647 h 4329"/>
              <a:gd name="T4" fmla="*/ 556820388 w 1914"/>
              <a:gd name="T5" fmla="*/ 2147483647 h 4329"/>
              <a:gd name="T6" fmla="*/ 0 w 1914"/>
              <a:gd name="T7" fmla="*/ 0 h 4329"/>
              <a:gd name="T8" fmla="*/ 2147483647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96061" y="2503170"/>
            <a:ext cx="5981583" cy="172593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99739" y="1158609"/>
            <a:ext cx="5981583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60AF-1182-404D-8FDE-BAC15D2B84AA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B21D-EC03-4096-9E9A-E19FDFDD8A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6781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B951-D90C-4E9E-A34E-302C9E3372F3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47F8-C315-4B81-9F6D-BAEDF2F638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138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3563541"/>
            <a:ext cx="9144000" cy="158472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T0" fmla="*/ 2147483647 w 1914"/>
              <a:gd name="T1" fmla="*/ 22587518 h 4329"/>
              <a:gd name="T2" fmla="*/ 2147483647 w 1914"/>
              <a:gd name="T3" fmla="*/ 2147483647 h 4329"/>
              <a:gd name="T4" fmla="*/ 556820388 w 1914"/>
              <a:gd name="T5" fmla="*/ 2147483647 h 4329"/>
              <a:gd name="T6" fmla="*/ 0 w 1914"/>
              <a:gd name="T7" fmla="*/ 0 h 4329"/>
              <a:gd name="T8" fmla="*/ 2147483647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2687881"/>
            <a:ext cx="6119446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046" y="1864350"/>
            <a:ext cx="6119446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0A8F-0121-48E8-96B6-F661BBBD4AB1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29D2-34BF-4233-8BF0-461302B6A5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857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3" y="205979"/>
            <a:ext cx="689316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031" y="1200153"/>
            <a:ext cx="3376246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8954" y="1200153"/>
            <a:ext cx="3376246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1F69-F405-40B7-B8D9-E25DF8A75408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4387-FCC7-4B9B-A39E-45D3F96D5D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68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04788"/>
            <a:ext cx="7596554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4114800"/>
            <a:ext cx="3729404" cy="62865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87718" y="4114800"/>
            <a:ext cx="3730869" cy="62865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2031" y="1137685"/>
            <a:ext cx="3729404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7718" y="1137685"/>
            <a:ext cx="3730869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4964-14AE-459A-926B-EF6A7D0FB989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D6D9-5475-4D6E-B29A-A4894B215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47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3" y="205740"/>
            <a:ext cx="6895983" cy="85725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B729-4258-4542-88D4-A61D118F7675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3577-E2DC-4949-A57C-9FD0929AA5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12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AB02-94F6-4D63-BB84-E43C8A5540A1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ED9E-B6EC-4672-9D45-B87C4E51B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6721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3" y="889146"/>
            <a:ext cx="2954215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2033" y="160818"/>
            <a:ext cx="2532185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2033" y="1485900"/>
            <a:ext cx="6541477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1BAA-7C6B-4337-B31C-F6DA0B093011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4816079"/>
            <a:ext cx="7620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5731-70A9-4C28-A3B4-205BAB4BC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560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3979-45F0-4E3D-B5E6-B0CF221ED36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09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292" y="1279282"/>
            <a:ext cx="2818955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3658" y="764930"/>
            <a:ext cx="3798277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9295" y="2249074"/>
            <a:ext cx="2818953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ABA7-8A8A-45EB-A680-330482C5D0A1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9910-AC10-4D24-B61B-C70F09A816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93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53BC-D2F6-408D-808A-88B99A8DBBD0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C597-B4E9-4407-B65C-1CA6448D98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988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9446" y="205981"/>
            <a:ext cx="1899138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031" y="205981"/>
            <a:ext cx="5556738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0891-D663-47B1-A5B8-534D654467B5}" type="datetimeFigureOut">
              <a:rPr lang="en-US" altLang="zh-TW"/>
              <a:pPr>
                <a:defRPr/>
              </a:pPr>
              <a:t>4/15/2019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2A72-1C9A-4261-A07E-2A59DDEE82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868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A5118-83A8-4D85-9F6C-4AE26FF7A69D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1933-2E82-4072-A6B7-C8AED97E1F0C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18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A4886-C64C-4557-A7A3-58C131BB3A09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EB307-C01F-4CAB-98CE-9F30850CA8A0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09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91E2F-0D8A-42ED-9975-9AE1C82EEF01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02CD0-3667-4828-A225-DE32C597FE5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35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5765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0153"/>
            <a:ext cx="405765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7069-93C5-49CD-BFD1-1E594AFCF4C7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B05FD-0EFD-489A-AA20-646F6358B3B2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8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C54BB-5CF9-4065-BAEE-AEA1DEF80BAC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4B974-1A72-4661-AF73-B09B7E01C55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90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B8EB-7113-4699-A157-1929896E529F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2C47-7722-452A-9DF8-EB1AA14ADAD3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19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BD31D-7D60-4E01-9C8A-B45877A5C1AF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C79B0-39A8-42C3-9960-BFA84DA1F7A2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C6A6-1A3F-42A0-B025-181F9391550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0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0FB9C-20F9-41EC-8459-40A237A794E8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4441-B429-45BC-A9F6-35D3FF09D15A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6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E7A0F-4006-4147-8E40-05A5DF43E51E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8E332-BD4B-4006-9944-0BE92A0275E0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35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5808F-8DD5-4690-BBEC-7329AD1C66AC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CFCC9-EE2D-4E66-B475-638B846F7C70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6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579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B40229-549E-42B6-AC78-21C7DE8B5146}" type="datetime1">
              <a:rPr lang="en-US" altLang="zh-CN" smtClean="0"/>
              <a:pPr/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ACDE-4A6B-475E-8083-B2E0FD82BC2F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49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A2EE0-E97B-475A-91A0-AE434665F29E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0697-3D38-44CD-843D-5F9F98AB3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64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8D15D-19ED-4A94-BC93-BAFF5C2BAB70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A92EC-A4CC-4839-9A9D-09051C9A1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93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56EF07-DEC1-4514-B291-0D7118979AD2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E7D8D-45A6-4F8F-8E5F-915048A50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985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03473-9671-49AB-B6F5-35C8F3D8EEC8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9FB6C-CE65-4B9D-913F-F92EBFB03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387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88945-0F23-43FE-B4EC-60ABB091A679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824FC-E18B-4DB6-92A3-E26FF7EA4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41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DB9C86-D58E-4164-9CCE-460CFBAC479A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F0D05-B6AD-4676-9382-2D34FDF0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27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495AC-0E05-4DD4-8F1A-AEA5B7C0CE4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7FC7A-9E5E-4EA3-93AA-11627E5FB942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A629A-C312-4FA8-9B62-5AB07647B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077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78EDE-3761-48B7-B977-EB32497F2C74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97803-7002-4081-98AB-5F897AE41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15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340160-DB9C-47EC-8CBF-9DDF0F3F5AC8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DD43D-6A2E-4511-BD81-875586BCF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4595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2C5C0-52A8-4571-BC17-0864F66E1E02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003C1-31E9-4A39-95F4-735A0F4D2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508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5A9BA-9B2A-40A7-B7D1-5CA70444708D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B4A8D-7C58-4D73-A973-B0B710B75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187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57A4D-E25E-4B3C-A2B7-B53BE0EDB420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F6D61-83C6-401C-877D-441EF7229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227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F5608-0BAC-4391-BFAB-A0D5A7E37624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8D265-CE35-4924-B88C-9A5999586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78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57247-C16E-4C48-B8B5-5ACF8D3E1B08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FA937-8289-4357-92F0-207C03DF2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664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E1711-2021-4AC4-95E3-2083317C16A4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216D3-096F-48BA-AE7B-2F216AB9D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784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13A7B-7346-4AEE-BEB5-C08DB2792349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BD4A7-171C-4FF6-8D78-6876FE198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22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B44D-C855-4D1A-AA46-D6626D4132A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80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4A94E-F96B-4CFE-850B-8429DA05C26F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83843-60C9-4587-972B-3E154A2C1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91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5D47A-D2B9-4412-BD62-7C7A4D52DAA6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9CD2-9BAE-4456-8644-99D68EC27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360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7463F-5371-407E-AE87-734400D7553C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48FF3-E593-469B-B1E9-151857DC2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533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6ABDD-6285-47A7-A956-3762C0F28767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D429D-5C2C-4AC0-B4C2-11F3F91DF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20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99529-1556-4B1C-886F-3786BD21D1F7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873FB-5F10-4D13-A447-DD59BE35A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90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5BB24A-4E7B-43FD-9838-60E9FAA39959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ACDEF-0481-4A0F-8BCB-094DEB151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172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loodcellsgre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97731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14563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C76A0-AF4B-4E90-8882-654218ED99FF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95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9F9A-A5DC-44EA-92F9-4AA1EE6BB489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32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9FD3-0B28-4124-AAD0-2E7675EA470D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55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2775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2775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E68F-87AA-421E-9773-4203C5F60AEB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3DDF-2729-41ED-A519-5FB41B1EAE7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00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493D-83BF-4DBF-A145-9934C65CEE12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68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1F53-BBF2-4F6E-BFF0-35895B2B53CC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165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EEC2E-A37F-484E-8C2F-450B5F25C272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475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104F-59D8-4A53-B120-2838D9405489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55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A6F0-0C67-4672-A2E6-F41101AAFD94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014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6D81-52F1-4BA1-BE14-08023EB4B3E1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13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37695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37695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D4D6-3443-4844-BA24-C3ACA11C1C1E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854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277534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E63FE-3798-4264-A727-C9EFF2EB3795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798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4038600" cy="2775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2775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1D38-55D6-40E9-9B1C-DB6D198459AB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30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587E-6E8D-0041-86BE-9B8DB6087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78343-E566-DD42-A6EC-36492834E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E0D1C-62B6-154D-92BE-4939381A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19FC4-5726-3346-829D-D8DE8B55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8693-E8D9-8A4F-8D58-42AB0E88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6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8FA93-A040-4550-ABEE-98F6365F5AD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29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97F-70BA-9D4E-AB5A-5273C46A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3891E-D3D4-7F4D-9045-336070D4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083AE-4E5A-6848-A19D-286BB0EC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8D04A-E473-B049-8F09-F1CBBF95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91F92-CEA1-FD48-B555-0493FF70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68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7410-4D67-A148-9273-15858CD2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383B2-3B4C-4E47-9BC8-F31ECE82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D3E1-1624-E64B-8B14-D054F1B2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6B92-C88C-2E45-A5EC-7E060783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1E8C-0205-1341-A381-15513009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33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5F4F9-6D27-5945-925D-40A11C23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EDE27-EB97-1D4A-9CA8-02F5A929F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E485D-0C45-874D-BDB3-4C6AC73CD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86F51-E7F0-4046-8D97-B1AC59BF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43120-4353-A94E-858F-AF5D1526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E5A73-9A40-C245-B527-A789CAF0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726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FF4C-9A18-2346-A587-7E6DB132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6F54A-5199-CC41-8EA2-15058756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5E4E6-3F47-264B-97EA-1B58FEF45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6C03C-B71D-6841-BAFF-A94D12869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ADD0E-436A-A84F-901A-6D6DD5671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4D469-ED2E-C24A-BBF7-4FBFF6B7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808A6-9C45-7E4F-A49A-1749BDC1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2BCFC-7BE0-6644-AB23-F70A3E74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06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7B73-56F4-754F-9AC5-F0EA83F2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6681A-E4A3-4A4E-BCE5-7B59A7A5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08F71-C592-4F41-A4BE-AC2A701D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AD5AD-275D-044D-8F08-699D4B85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5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B464D-4D4F-EE49-AA26-6E5F2EDD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7C639-9782-5F48-A8B1-A6E3EA92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46F57-8E83-AD4E-9A5F-FDBEF036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0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18A6-A7F1-0348-8425-073E414E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CC71B-9DCF-C64A-85E3-4F52FE723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62776-7EB8-7849-93AA-A35D322FE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6D920-802F-B24B-844C-E3762529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112E2-7CFF-0541-A6A5-32DA233E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7976-EFF7-6A44-ACA7-388EFDF2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4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80D3-61F2-E64F-96D9-A6E63637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69C9F-3036-2F40-9249-2E737060E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7D5E7-295A-6D49-BC26-D31838B5E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B6286-8CE5-5B41-BAE6-8B534FEA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DAFD-7005-9B44-AE7A-6398F2FB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0259C-2F24-1B47-BF5B-639AB20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121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DF1-6B3E-4148-9E3B-341609AA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5D44E-5525-DE40-B265-1FA9D7C64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2F901-5F29-804C-9456-8EF862E1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69986-3590-264D-924D-1970DFCC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FF9E-D317-634A-8E70-1517573D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68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752AB0-A0EF-1B46-AE74-637A93C8E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EA01D-3291-FF4B-B585-5E7C96562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A02A3-35AC-604F-9601-90E83A57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62430-D3BF-204E-B805-DBDC9467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6AA82-47F2-0E44-8092-AD89FAF9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1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7A46-A74D-4EFC-A4C8-BF89325793C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2F27C-B9C6-4772-B5F8-08F19A992BC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hidden">
          <a:xfrm>
            <a:off x="6627813" y="4822031"/>
            <a:ext cx="285750" cy="157163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srgbClr val="FFFFFF"/>
              </a:solidFill>
              <a:latin typeface="Gill Sans MT" charset="0"/>
              <a:ea typeface="新細明體" charset="0"/>
              <a:cs typeface="新細明體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6" y="3200400"/>
            <a:ext cx="9140825" cy="19431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78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78 w 5740"/>
                <a:gd name="T7" fmla="*/ 0 h 4316"/>
                <a:gd name="T8" fmla="*/ 5978 w 5740"/>
                <a:gd name="T9" fmla="*/ 0 h 4316"/>
                <a:gd name="T10" fmla="*/ 5978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TW" altLang="en-US" sz="2400" b="1">
                <a:solidFill>
                  <a:srgbClr val="FFFFFF"/>
                </a:solidFill>
                <a:latin typeface="Gill Sans MT" charset="0"/>
                <a:ea typeface="新細明體" pitchFamily="18" charset="-12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45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45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645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45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645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2 w 382"/>
                  <a:gd name="T19" fmla="*/ 96 h 96"/>
                  <a:gd name="T20" fmla="*/ 276 w 382"/>
                  <a:gd name="T21" fmla="*/ 90 h 96"/>
                  <a:gd name="T22" fmla="*/ 324 w 382"/>
                  <a:gd name="T23" fmla="*/ 84 h 96"/>
                  <a:gd name="T24" fmla="*/ 365 w 382"/>
                  <a:gd name="T25" fmla="*/ 66 h 96"/>
                  <a:gd name="T26" fmla="*/ 395 w 382"/>
                  <a:gd name="T27" fmla="*/ 42 h 96"/>
                  <a:gd name="T28" fmla="*/ 389 w 382"/>
                  <a:gd name="T29" fmla="*/ 42 h 96"/>
                  <a:gd name="T30" fmla="*/ 359 w 382"/>
                  <a:gd name="T31" fmla="*/ 66 h 96"/>
                  <a:gd name="T32" fmla="*/ 318 w 382"/>
                  <a:gd name="T33" fmla="*/ 78 h 96"/>
                  <a:gd name="T34" fmla="*/ 276 w 382"/>
                  <a:gd name="T35" fmla="*/ 90 h 96"/>
                  <a:gd name="T36" fmla="*/ 222 w 382"/>
                  <a:gd name="T37" fmla="*/ 96 h 96"/>
                  <a:gd name="T38" fmla="*/ 22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2 w 185"/>
                  <a:gd name="T5" fmla="*/ 36 h 210"/>
                  <a:gd name="T6" fmla="*/ 168 w 185"/>
                  <a:gd name="T7" fmla="*/ 72 h 210"/>
                  <a:gd name="T8" fmla="*/ 174 w 185"/>
                  <a:gd name="T9" fmla="*/ 90 h 210"/>
                  <a:gd name="T10" fmla="*/ 180 w 185"/>
                  <a:gd name="T11" fmla="*/ 114 h 210"/>
                  <a:gd name="T12" fmla="*/ 174 w 185"/>
                  <a:gd name="T13" fmla="*/ 138 h 210"/>
                  <a:gd name="T14" fmla="*/ 162 w 185"/>
                  <a:gd name="T15" fmla="*/ 162 h 210"/>
                  <a:gd name="T16" fmla="*/ 132 w 185"/>
                  <a:gd name="T17" fmla="*/ 180 h 210"/>
                  <a:gd name="T18" fmla="*/ 90 w 185"/>
                  <a:gd name="T19" fmla="*/ 198 h 210"/>
                  <a:gd name="T20" fmla="*/ 109 w 185"/>
                  <a:gd name="T21" fmla="*/ 210 h 210"/>
                  <a:gd name="T22" fmla="*/ 144 w 185"/>
                  <a:gd name="T23" fmla="*/ 192 h 210"/>
                  <a:gd name="T24" fmla="*/ 174 w 185"/>
                  <a:gd name="T25" fmla="*/ 168 h 210"/>
                  <a:gd name="T26" fmla="*/ 192 w 185"/>
                  <a:gd name="T27" fmla="*/ 144 h 210"/>
                  <a:gd name="T28" fmla="*/ 198 w 185"/>
                  <a:gd name="T29" fmla="*/ 114 h 210"/>
                  <a:gd name="T30" fmla="*/ 192 w 185"/>
                  <a:gd name="T31" fmla="*/ 90 h 210"/>
                  <a:gd name="T32" fmla="*/ 186 w 185"/>
                  <a:gd name="T33" fmla="*/ 66 h 210"/>
                  <a:gd name="T34" fmla="*/ 168 w 185"/>
                  <a:gd name="T35" fmla="*/ 48 h 210"/>
                  <a:gd name="T36" fmla="*/ 14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45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645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</p:grpSp>
        </p:grpSp>
      </p:grpSp>
      <p:sp>
        <p:nvSpPr>
          <p:cNvPr id="645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45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45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645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645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fld id="{8930E46E-7E25-47C7-A3DE-FE731864F79F}" type="slidenum">
              <a:rPr lang="en-US" altLang="zh-TW" b="1">
                <a:solidFill>
                  <a:srgbClr val="FFFFFF"/>
                </a:solidFill>
                <a:latin typeface="Gill Sans MT" charset="0"/>
                <a:ea typeface="新細明體" pitchFamily="18" charset="-120"/>
              </a:rPr>
              <a:pPr eaLnBrk="1" hangingPunct="1">
                <a:defRPr/>
              </a:pPr>
              <a:t>‹#›</a:t>
            </a:fld>
            <a:endParaRPr lang="en-US" altLang="zh-TW" b="1">
              <a:solidFill>
                <a:srgbClr val="FFFFFF"/>
              </a:solidFill>
              <a:latin typeface="Gill Sans MT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39115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3541"/>
            <a:ext cx="9144000" cy="158472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T0" fmla="*/ 1893008652 w 1914"/>
              <a:gd name="T1" fmla="*/ 22587518 h 4329"/>
              <a:gd name="T2" fmla="*/ 1893008652 w 1914"/>
              <a:gd name="T3" fmla="*/ 2147483647 h 4329"/>
              <a:gd name="T4" fmla="*/ 201762312 w 1914"/>
              <a:gd name="T5" fmla="*/ 2147483647 h 4329"/>
              <a:gd name="T6" fmla="*/ 0 w 1914"/>
              <a:gd name="T7" fmla="*/ 0 h 4329"/>
              <a:gd name="T8" fmla="*/ 1893008652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7467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079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</a:defRPr>
            </a:lvl1pPr>
          </a:lstStyle>
          <a:p>
            <a:pPr eaLnBrk="1" hangingPunct="1">
              <a:defRPr/>
            </a:pPr>
            <a:fld id="{FF869B14-7CA4-4392-A9F9-4112C14B9EAC}" type="datetimeFigureOut">
              <a:rPr lang="en-US" altLang="zh-TW" b="1">
                <a:latin typeface="Gill Sans MT" charset="0"/>
                <a:ea typeface="新細明體" pitchFamily="18" charset="-120"/>
              </a:rPr>
              <a:pPr eaLnBrk="1" hangingPunct="1">
                <a:defRPr/>
              </a:pPr>
              <a:t>4/15/2019</a:t>
            </a:fld>
            <a:endParaRPr lang="en-US" altLang="zh-TW" b="1">
              <a:latin typeface="Gill Sans MT" charset="0"/>
              <a:ea typeface="新細明體" pitchFamily="18" charset="-12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079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079"/>
            <a:ext cx="762000" cy="2738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 eaLnBrk="1" hangingPunct="1">
              <a:defRPr/>
            </a:pPr>
            <a:fld id="{9B4EAA18-B794-47C2-92B2-17FE6CC2E594}" type="slidenum">
              <a:rPr lang="en-US" altLang="zh-TW" b="1">
                <a:latin typeface="Gill Sans MT" charset="0"/>
                <a:ea typeface="新細明體" pitchFamily="18" charset="-120"/>
              </a:rPr>
              <a:pPr eaLnBrk="1" hangingPunct="1">
                <a:defRPr/>
              </a:pPr>
              <a:t>‹#›</a:t>
            </a:fld>
            <a:endParaRPr lang="en-US" altLang="zh-TW" b="1">
              <a:latin typeface="Gill Sans MT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4242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600" kern="1200">
          <a:solidFill>
            <a:schemeClr val="tx1"/>
          </a:solidFill>
          <a:latin typeface="+mj-lt"/>
          <a:ea typeface="新細明體" charset="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新細明體" charset="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新細明體" charset="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新細明體" charset="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新細明體" charset="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kumimoji="1" sz="3000" kern="1200">
          <a:solidFill>
            <a:schemeClr val="tx1"/>
          </a:solidFill>
          <a:latin typeface="+mn-lt"/>
          <a:ea typeface="新細明體" charset="0"/>
          <a:cs typeface="新細明體" charset="0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kumimoji="1" sz="2600" kern="1200">
          <a:solidFill>
            <a:schemeClr val="tx1"/>
          </a:solidFill>
          <a:latin typeface="+mn-lt"/>
          <a:ea typeface="新細明體" charset="0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kumimoji="1" sz="2400" kern="1200">
          <a:solidFill>
            <a:schemeClr val="tx1"/>
          </a:solidFill>
          <a:latin typeface="+mn-lt"/>
          <a:ea typeface="新細明體" charset="0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0355" y="205979"/>
            <a:ext cx="77664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Franklin Gothic Medium" panose="020B0603020102020204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zh-CN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zh-CN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zh-CN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3BFB000E-E426-47F9-A448-C3AA9F417611}" type="datetime1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4/15/2019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/>
              <a:t>(1) World Health Organization</a:t>
            </a: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E301EB2-15F1-4BDC-BA19-18BA4E412AF7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sldNum="0" hdr="0" ftr="0" dt="0"/>
  <p:txStyles>
    <p:titleStyle>
      <a:lvl1pPr marL="609585" indent="-609585" algn="l" rtl="0" fontAlgn="base">
        <a:spcBef>
          <a:spcPct val="0"/>
        </a:spcBef>
        <a:spcAft>
          <a:spcPct val="0"/>
        </a:spcAft>
        <a:defRPr sz="5800" b="1" kern="1200">
          <a:solidFill>
            <a:schemeClr val="bg1"/>
          </a:solidFill>
          <a:latin typeface="+mj-lt"/>
          <a:ea typeface="+mj-ea"/>
          <a:cs typeface="+mj-cs"/>
          <a:sym typeface="Franklin Gothic Medium" panose="020B0603020102020204" pitchFamily="34" charset="0"/>
        </a:defRPr>
      </a:lvl1pPr>
      <a:lvl2pPr marL="609585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2pPr>
      <a:lvl3pPr marL="609585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3pPr>
      <a:lvl4pPr marL="609585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4pPr>
      <a:lvl5pPr marL="609585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5pPr>
      <a:lvl6pPr marL="1066773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6pPr>
      <a:lvl7pPr marL="1523962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7pPr>
      <a:lvl8pPr marL="1981150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8pPr>
      <a:lvl9pPr marL="2438339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9pPr>
    </p:titleStyle>
    <p:bodyStyle>
      <a:lvl1pPr marL="457189" indent="-457189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90575" indent="-380990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523962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133547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743131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76FA6BD-0454-41C7-84D3-B1CAEBD09459}" type="datetimeFigureOut">
              <a:rPr lang="en-US" altLang="en-US"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4/15/2019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343F982-4FA5-439F-8A84-BEEB0DE39484}" type="slidenum">
              <a:rPr lang="en-US" altLang="en-US"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41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47AF5F9-F57C-4F04-BA01-7AE91772E28A}" type="datetimeFigureOut">
              <a:rPr lang="en-US" altLang="en-US"/>
              <a:pPr/>
              <a:t>4/15/2019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8B7EC88-479A-491E-B52C-33BEED4EF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69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bloodcellsgrey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277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 smtClean="0"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 smtClean="0"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 smtClean="0"/>
            </a:lvl1pPr>
          </a:lstStyle>
          <a:p>
            <a:pPr>
              <a:defRPr/>
            </a:pPr>
            <a:fld id="{18858950-514F-4C3F-BA31-FD427DFDF3F9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BC86A-A064-3648-917C-1C3C29AB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05499-C9C7-CD4F-B07D-90A819643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61DB-97A7-9E42-818D-653CC5DDE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843F3-5EE0-3947-856C-29D775F1D9F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BBFE-E7E3-5943-B17B-B0776248B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55277-AF4A-7F48-A2A4-52E77ECE8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B664-DB78-9F4B-B768-6778FBAD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67938" y="1934030"/>
            <a:ext cx="3687234" cy="600148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defTabSz="4570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spc="18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@drlin11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1239" y="2877881"/>
            <a:ext cx="6036734" cy="600148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defTabSz="4570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spc="18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facebook.com/</a:t>
            </a:r>
            <a:r>
              <a:rPr lang="zh-TW" altLang="en-US" sz="3300" spc="18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林曉凌</a:t>
            </a:r>
            <a:endParaRPr lang="en-US" altLang="zh-TW" sz="3300" spc="18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19" y="1855504"/>
            <a:ext cx="1029247" cy="771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34" y="2776734"/>
            <a:ext cx="850376" cy="7706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0362A04-4EBF-654C-A181-1EED26EAEBAF}"/>
              </a:ext>
            </a:extLst>
          </p:cNvPr>
          <p:cNvSpPr txBox="1"/>
          <p:nvPr/>
        </p:nvSpPr>
        <p:spPr>
          <a:xfrm>
            <a:off x="1" y="249029"/>
            <a:ext cx="9143999" cy="6001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4570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spc="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FOLLOW</a:t>
            </a:r>
            <a:r>
              <a:rPr lang="en-US" sz="3300" spc="3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 </a:t>
            </a:r>
            <a:r>
              <a:rPr lang="en-US" sz="3300" spc="300" dirty="0">
                <a:solidFill>
                  <a:srgbClr val="07C2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ME </a:t>
            </a:r>
            <a:r>
              <a:rPr lang="en-US" sz="3300" spc="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ON SOCIAL MEDIA</a:t>
            </a:r>
            <a:endParaRPr lang="en-US" sz="3300" b="1" spc="3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81C2EE-D9D1-184C-8819-F54F2A9F92E9}"/>
              </a:ext>
            </a:extLst>
          </p:cNvPr>
          <p:cNvGrpSpPr/>
          <p:nvPr/>
        </p:nvGrpSpPr>
        <p:grpSpPr>
          <a:xfrm>
            <a:off x="7600152" y="3655744"/>
            <a:ext cx="1366254" cy="1373225"/>
            <a:chOff x="5604534" y="5765333"/>
            <a:chExt cx="1051560" cy="105021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DE4C86-217C-AE42-8F4A-AB1A62D504D3}"/>
                </a:ext>
              </a:extLst>
            </p:cNvPr>
            <p:cNvSpPr/>
            <p:nvPr/>
          </p:nvSpPr>
          <p:spPr>
            <a:xfrm>
              <a:off x="5604534" y="5765333"/>
              <a:ext cx="1051560" cy="10502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FD83649-E332-C841-97FE-B757BC867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0336" y="5820461"/>
              <a:ext cx="939957" cy="939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4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63" y="1809472"/>
            <a:ext cx="1416205" cy="1418565"/>
          </a:xfrm>
          <a:prstGeom prst="rect">
            <a:avLst/>
          </a:prstGeom>
        </p:spPr>
      </p:pic>
      <p:sp>
        <p:nvSpPr>
          <p:cNvPr id="31" name="Shape 31"/>
          <p:cNvSpPr txBox="1">
            <a:spLocks noGrp="1"/>
          </p:cNvSpPr>
          <p:nvPr>
            <p:ph type="title" idx="4294967295"/>
          </p:nvPr>
        </p:nvSpPr>
        <p:spPr>
          <a:xfrm>
            <a:off x="1467216" y="39786"/>
            <a:ext cx="6166956" cy="857444"/>
          </a:xfrm>
          <a:prstGeom prst="rect">
            <a:avLst/>
          </a:prstGeom>
        </p:spPr>
        <p:txBody>
          <a:bodyPr vert="horz" wrap="square" lIns="25718" tIns="25718" rIns="25718" bIns="25718" numCol="1" anchor="ctr" anchorCtr="0" compatLnSpc="1">
            <a:prstTxWarp prst="textNoShape">
              <a:avLst/>
            </a:prstTxWarp>
            <a:noAutofit/>
          </a:bodyPr>
          <a:lstStyle/>
          <a:p>
            <a:pPr defTabSz="685739">
              <a:lnSpc>
                <a:spcPct val="119886"/>
              </a:lnSpc>
            </a:pP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植化素的優良來源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2590800" y="1728015"/>
            <a:ext cx="2743198" cy="2500725"/>
          </a:xfrm>
          <a:prstGeom prst="rect">
            <a:avLst/>
          </a:prstGeom>
        </p:spPr>
        <p:txBody>
          <a:bodyPr lIns="25718" tIns="25718" rIns="25718" bIns="25718" anchor="ctr" anchorCtr="0">
            <a:noAutofit/>
          </a:bodyPr>
          <a:lstStyle/>
          <a:p>
            <a:pPr marL="297000" indent="-297000" defTabSz="617208">
              <a:lnSpc>
                <a:spcPts val="2850"/>
              </a:lnSpc>
              <a:spcBef>
                <a:spcPts val="9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螺旋藻</a:t>
            </a:r>
          </a:p>
          <a:p>
            <a:pPr marL="297000" indent="-297000" defTabSz="617208">
              <a:lnSpc>
                <a:spcPts val="2850"/>
              </a:lnSpc>
              <a:spcBef>
                <a:spcPts val="9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小麥草</a:t>
            </a:r>
          </a:p>
          <a:p>
            <a:pPr marL="297000" indent="-297000" defTabSz="617208">
              <a:lnSpc>
                <a:spcPts val="2850"/>
              </a:lnSpc>
              <a:spcBef>
                <a:spcPts val="9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苜蓿草</a:t>
            </a:r>
          </a:p>
          <a:p>
            <a:pPr marL="297000" indent="-297000" defTabSz="617208">
              <a:lnSpc>
                <a:spcPts val="2850"/>
              </a:lnSpc>
              <a:spcBef>
                <a:spcPts val="9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大麥草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2" y="1045090"/>
            <a:ext cx="1493388" cy="89976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2" y="1880660"/>
            <a:ext cx="1498608" cy="11225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2" y="3715591"/>
            <a:ext cx="1493388" cy="11200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45" y="3228037"/>
            <a:ext cx="1405042" cy="7762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2" y="2782844"/>
            <a:ext cx="1498608" cy="108422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10" y="3948581"/>
            <a:ext cx="1412147" cy="8527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045090"/>
            <a:ext cx="1423311" cy="1067483"/>
          </a:xfrm>
          <a:prstGeom prst="rect">
            <a:avLst/>
          </a:prstGeom>
        </p:spPr>
      </p:pic>
      <p:sp>
        <p:nvSpPr>
          <p:cNvPr id="12" name="Shape 32"/>
          <p:cNvSpPr txBox="1"/>
          <p:nvPr/>
        </p:nvSpPr>
        <p:spPr>
          <a:xfrm>
            <a:off x="4969702" y="1726933"/>
            <a:ext cx="2895599" cy="2410094"/>
          </a:xfrm>
          <a:prstGeom prst="rect">
            <a:avLst/>
          </a:prstGeom>
        </p:spPr>
        <p:txBody>
          <a:bodyPr lIns="25718" tIns="25718" rIns="25718" bIns="25718" anchor="ctr" anchorCtr="0">
            <a:noAutofit/>
          </a:bodyPr>
          <a:lstStyle/>
          <a:p>
            <a:pPr marL="297000" indent="-297000" defTabSz="617208">
              <a:lnSpc>
                <a:spcPts val="2850"/>
              </a:lnSpc>
              <a:spcBef>
                <a:spcPts val="9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綠藻</a:t>
            </a:r>
          </a:p>
          <a:p>
            <a:pPr marL="297000" indent="-297000" defTabSz="617208">
              <a:lnSpc>
                <a:spcPts val="2850"/>
              </a:lnSpc>
              <a:spcBef>
                <a:spcPts val="9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綠花椰菜</a:t>
            </a:r>
          </a:p>
          <a:p>
            <a:pPr marL="297000" indent="-297000" defTabSz="617208">
              <a:lnSpc>
                <a:spcPts val="2850"/>
              </a:lnSpc>
              <a:spcBef>
                <a:spcPts val="9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菠菜</a:t>
            </a:r>
          </a:p>
          <a:p>
            <a:pPr marL="297000" indent="-297000" defTabSz="617208">
              <a:lnSpc>
                <a:spcPts val="2850"/>
              </a:lnSpc>
              <a:spcBef>
                <a:spcPts val="9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高麗菜</a:t>
            </a:r>
          </a:p>
        </p:txBody>
      </p:sp>
    </p:spTree>
    <p:extLst>
      <p:ext uri="{BB962C8B-B14F-4D97-AF65-F5344CB8AC3E}">
        <p14:creationId xmlns:p14="http://schemas.microsoft.com/office/powerpoint/2010/main" val="30014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436D7-4270-4AD7-84C2-9A0B826A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螺旋藻營養</a:t>
            </a:r>
            <a:r>
              <a:rPr lang="zh-TW" altLang="en-US" sz="4000" dirty="0">
                <a:solidFill>
                  <a:srgbClr val="FFC000"/>
                </a:solidFill>
              </a:rPr>
              <a:t>密度高</a:t>
            </a:r>
            <a:endParaRPr lang="zh-TW" altLang="en-US" sz="40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0D7516-87CF-4A6E-BA3E-67B40AF2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00150"/>
            <a:ext cx="7696200" cy="3657600"/>
          </a:xfrm>
        </p:spPr>
        <p:txBody>
          <a:bodyPr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螺旋藻是地球上營養密度最高的食物之一，富含多種維生素、礦物質（鈣、鎂、鋅、銅、錳等）、必需脂肪酸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GLA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（或稱為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γ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次亞麻油酸）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螺旋藻含有高量的植化素，包括葉綠素、藻藍素、蝦紅素、葉黃素、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β-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胡蘿蔔素，這些都是植物所製造出的天然抗氧化劑，具有增強免疫、抗菌、抗病毒等多種功效</a:t>
            </a:r>
          </a:p>
          <a:p>
            <a:pPr marL="0" indent="0">
              <a:buNone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514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 idx="4294967295"/>
          </p:nvPr>
        </p:nvSpPr>
        <p:spPr>
          <a:xfrm>
            <a:off x="1600200" y="100112"/>
            <a:ext cx="6085513" cy="915888"/>
          </a:xfrm>
          <a:prstGeom prst="rect">
            <a:avLst/>
          </a:prstGeom>
        </p:spPr>
        <p:txBody>
          <a:bodyPr vert="horz" wrap="square" lIns="25718" tIns="25718" rIns="25718" bIns="25718" numCol="1" anchor="ctr" anchorCtr="0" compatLnSpc="1">
            <a:prstTxWarp prst="textNoShape">
              <a:avLst/>
            </a:prstTxWarp>
            <a:noAutofit/>
          </a:bodyPr>
          <a:lstStyle/>
          <a:p>
            <a:pPr defTabSz="685739">
              <a:lnSpc>
                <a:spcPct val="119886"/>
              </a:lnSpc>
            </a:pP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多種重要的營養成份</a:t>
            </a:r>
            <a:endParaRPr lang="en-US" altLang="zh-TW" sz="4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2438400" y="971550"/>
            <a:ext cx="5988954" cy="3858834"/>
          </a:xfrm>
          <a:prstGeom prst="rect">
            <a:avLst/>
          </a:prstGeom>
        </p:spPr>
        <p:txBody>
          <a:bodyPr lIns="25718" tIns="25718" rIns="25718" bIns="25718" anchor="ctr" anchorCtr="0">
            <a:noAutofit/>
          </a:bodyPr>
          <a:lstStyle/>
          <a:p>
            <a:pPr marL="297000" indent="-297000" defTabSz="617208">
              <a:lnSpc>
                <a:spcPts val="3150"/>
              </a:lnSpc>
              <a:spcBef>
                <a:spcPts val="6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葉綠素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（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Chlorophyll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）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97000" indent="-297000" defTabSz="617208">
              <a:lnSpc>
                <a:spcPts val="3150"/>
              </a:lnSpc>
              <a:spcBef>
                <a:spcPts val="6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聚葡萄糖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800" kern="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  <a:rtl val="0"/>
              </a:rPr>
              <a:t>Glucan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</a:p>
          <a:p>
            <a:pPr marL="297000" indent="-297000" defTabSz="617208">
              <a:lnSpc>
                <a:spcPts val="3150"/>
              </a:lnSpc>
              <a:spcBef>
                <a:spcPts val="6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大麥芽鹼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800" kern="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  <a:rtl val="0"/>
              </a:rPr>
              <a:t>Hordenine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</a:p>
          <a:p>
            <a:pPr marL="297000" indent="-297000" defTabSz="617208">
              <a:lnSpc>
                <a:spcPts val="3150"/>
              </a:lnSpc>
              <a:spcBef>
                <a:spcPts val="6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藻膽蛋白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800" kern="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  <a:rtl val="0"/>
              </a:rPr>
              <a:t>Phycobiliprotein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</a:p>
          <a:p>
            <a:pPr marL="297000" indent="-297000" defTabSz="617208">
              <a:lnSpc>
                <a:spcPts val="3150"/>
              </a:lnSpc>
              <a:spcBef>
                <a:spcPts val="6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綠藻生長因子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  <a:rtl val="0"/>
              </a:rPr>
              <a:t>Chlorella Growth Factor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  <a:rtl val="0"/>
              </a:rPr>
              <a:t>，</a:t>
            </a:r>
            <a:r>
              <a:rPr lang="en-US" altLang="zh-TW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  <a:rtl val="0"/>
              </a:rPr>
              <a:t>CGF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</a:p>
          <a:p>
            <a:pPr marL="297000" indent="-297000" defTabSz="617208">
              <a:lnSpc>
                <a:spcPts val="3150"/>
              </a:lnSpc>
              <a:spcBef>
                <a:spcPts val="6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有機硫配醣體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800" kern="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  <a:rtl val="0"/>
              </a:rPr>
              <a:t>Glucosinolates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  <a:endParaRPr lang="en-US" altLang="zh-TW" sz="2800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  <a:rtl val="0"/>
            </a:endParaRPr>
          </a:p>
          <a:p>
            <a:pPr marL="297000" indent="-297000" defTabSz="617208">
              <a:lnSpc>
                <a:spcPts val="3150"/>
              </a:lnSpc>
              <a:spcBef>
                <a:spcPts val="6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異硫氰酸鹽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800" kern="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  <a:rtl val="0"/>
              </a:rPr>
              <a:t>Isothiocyanate</a:t>
            </a:r>
            <a:r>
              <a:rPr lang="zh-TW" altLang="en-US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  <a:r>
              <a:rPr lang="en-US" altLang="zh-TW" sz="28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……</a:t>
            </a:r>
            <a:endParaRPr lang="zh-TW" altLang="en-US" sz="2800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  <a:rtl val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979716" y="4299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 idx="4294967295"/>
          </p:nvPr>
        </p:nvSpPr>
        <p:spPr>
          <a:xfrm>
            <a:off x="1331640" y="228564"/>
            <a:ext cx="6085513" cy="641300"/>
          </a:xfrm>
          <a:prstGeom prst="rect">
            <a:avLst/>
          </a:prstGeom>
        </p:spPr>
        <p:txBody>
          <a:bodyPr vert="horz" wrap="square" lIns="25718" tIns="25718" rIns="25718" bIns="25718" numCol="1" anchor="ctr" anchorCtr="0" compatLnSpc="1">
            <a:prstTxWarp prst="textNoShape">
              <a:avLst/>
            </a:prstTxWarp>
            <a:noAutofit/>
          </a:bodyPr>
          <a:lstStyle/>
          <a:p>
            <a:pPr defTabSz="685739">
              <a:lnSpc>
                <a:spcPct val="119886"/>
              </a:lnSpc>
            </a:pP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葉綠素</a:t>
            </a:r>
            <a:endParaRPr lang="en-US" altLang="zh-TW" sz="4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696816" y="1276350"/>
            <a:ext cx="7837584" cy="2402332"/>
          </a:xfrm>
          <a:prstGeom prst="rect">
            <a:avLst/>
          </a:prstGeom>
        </p:spPr>
        <p:txBody>
          <a:bodyPr lIns="25718" tIns="25718" rIns="25718" bIns="25718" anchor="ctr" anchorCtr="0">
            <a:noAutofit/>
          </a:bodyPr>
          <a:lstStyle/>
          <a:p>
            <a:pPr marL="257170" indent="-186686" defTabSz="617208">
              <a:lnSpc>
                <a:spcPct val="119921"/>
              </a:lnSpc>
              <a:spcBef>
                <a:spcPts val="9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在光合作用中，葉綠素獲得太陽能後，進行多個新陳代謝的功能。由於葉綠素會吸收太陽能，所以又被稱為「液體陽光」</a:t>
            </a:r>
            <a:endParaRPr lang="zh-TW" altLang="en-US" sz="28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  <a:rtl val="0"/>
            </a:endParaRPr>
          </a:p>
          <a:p>
            <a:pPr marL="257170" indent="-186686" defTabSz="617208">
              <a:lnSpc>
                <a:spcPct val="119921"/>
              </a:lnSpc>
              <a:spcBef>
                <a:spcPts val="9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光合作用：</a:t>
            </a:r>
            <a:endParaRPr lang="en-US" altLang="zh-TW" sz="28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  <a:rtl val="0"/>
            </a:endParaRPr>
          </a:p>
          <a:p>
            <a:pPr marL="413354" lvl="1" defTabSz="617208">
              <a:lnSpc>
                <a:spcPct val="119921"/>
              </a:lnSpc>
              <a:spcBef>
                <a:spcPts val="900"/>
              </a:spcBef>
              <a:buClr>
                <a:srgbClr val="FFFF00"/>
              </a:buClr>
              <a:buSzPct val="140000"/>
            </a:pPr>
            <a:r>
              <a:rPr lang="pt-BR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6CO</a:t>
            </a:r>
            <a:r>
              <a:rPr lang="pt-BR" altLang="zh-TW" sz="2800" b="1" baseline="-2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</a:t>
            </a:r>
            <a:r>
              <a:rPr lang="pt-BR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 + 6H</a:t>
            </a:r>
            <a:r>
              <a:rPr lang="pt-BR" altLang="zh-TW" sz="2800" b="1" baseline="-2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</a:t>
            </a:r>
            <a:r>
              <a:rPr lang="pt-BR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O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→</a:t>
            </a:r>
            <a:r>
              <a:rPr lang="pt-BR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C</a:t>
            </a:r>
            <a:r>
              <a:rPr lang="pt-BR" altLang="zh-TW" sz="2800" b="1" baseline="-2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6</a:t>
            </a:r>
            <a:r>
              <a:rPr lang="pt-BR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H</a:t>
            </a:r>
            <a:r>
              <a:rPr lang="pt-BR" altLang="zh-TW" sz="2800" b="1" baseline="-2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12</a:t>
            </a:r>
            <a:r>
              <a:rPr lang="pt-BR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O</a:t>
            </a:r>
            <a:r>
              <a:rPr lang="pt-BR" altLang="zh-TW" sz="2800" b="1" baseline="-2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6</a:t>
            </a:r>
            <a:r>
              <a:rPr lang="pt-BR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 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（葡萄糖） </a:t>
            </a:r>
            <a:r>
              <a:rPr lang="pt-BR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+ 6O</a:t>
            </a:r>
            <a:r>
              <a:rPr lang="pt-BR" altLang="zh-TW" sz="2800" b="1" baseline="-25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</a:t>
            </a:r>
            <a:r>
              <a:rPr lang="pt-BR" altLang="zh-TW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                                                                                                                                                                                                 </a:t>
            </a:r>
            <a:endParaRPr lang="zh-TW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41" y="3907419"/>
            <a:ext cx="1871359" cy="12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25718" tIns="25718" rIns="25718" bIns="25718" numCol="1" anchor="ctr" anchorCtr="0" compatLnSpc="1">
            <a:prstTxWarp prst="textNoShape">
              <a:avLst/>
            </a:prstTxWarp>
            <a:noAutofit/>
          </a:bodyPr>
          <a:lstStyle/>
          <a:p>
            <a:pPr defTabSz="685739">
              <a:lnSpc>
                <a:spcPct val="119886"/>
              </a:lnSpc>
            </a:pP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葉綠素</a:t>
            </a:r>
            <a:endParaRPr lang="en-US" altLang="zh-TW" sz="4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D380F10-B2D2-44F9-A016-7A2D5345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307" y="1082279"/>
            <a:ext cx="6553200" cy="3531395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◎主要功能： </a:t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 促進人體排出毒素 </a:t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 強化循環系統、腸胃系統、女性的生殖系統 </a:t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 能中和體臭及作為天然除臭劑 </a:t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 增強身體抵抗疾病的能力 </a:t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 幫助控制體重</a:t>
            </a:r>
            <a:r>
              <a:rPr lang="pt-BR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pt-BR" altLang="zh-TW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2667000" y="819150"/>
            <a:ext cx="6324599" cy="4038600"/>
          </a:xfrm>
          <a:prstGeom prst="rect">
            <a:avLst/>
          </a:prstGeom>
        </p:spPr>
        <p:txBody>
          <a:bodyPr lIns="25718" tIns="25718" rIns="25718" bIns="25718" anchor="ctr" anchorCtr="0">
            <a:noAutofit/>
          </a:bodyPr>
          <a:lstStyle/>
          <a:p>
            <a:pPr marL="3728084" lvl="8" defTabSz="617208">
              <a:lnSpc>
                <a:spcPct val="119921"/>
              </a:lnSpc>
              <a:spcBef>
                <a:spcPts val="900"/>
              </a:spcBef>
              <a:buClr>
                <a:srgbClr val="FFFF00"/>
              </a:buClr>
              <a:buSzPct val="140000"/>
            </a:pPr>
            <a:endParaRPr lang="zh-TW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600"/>
            <a:ext cx="2470607" cy="16319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98949AA-28D0-4309-BCB0-5C40403BE5E4}"/>
              </a:ext>
            </a:extLst>
          </p:cNvPr>
          <p:cNvSpPr txBox="1"/>
          <p:nvPr/>
        </p:nvSpPr>
        <p:spPr>
          <a:xfrm>
            <a:off x="3200400" y="4376464"/>
            <a:ext cx="501060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Food </a:t>
            </a:r>
            <a:r>
              <a:rPr lang="en-US" altLang="zh-TW" sz="12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Chem</a:t>
            </a:r>
            <a:r>
              <a: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Toxicol</a:t>
            </a:r>
            <a:r>
              <a: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2012; 50(2): 341-352.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</a:p>
          <a:p>
            <a:pPr defTabSz="685800"/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Life Sci. 2004 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Apr 16;74(22):2739-47.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</a:p>
          <a:p>
            <a:pPr defTabSz="685800"/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3. </a:t>
            </a:r>
            <a:r>
              <a: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 Appetite. 2014 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Oct;81:295-304.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 idx="4294967295"/>
          </p:nvPr>
        </p:nvSpPr>
        <p:spPr>
          <a:xfrm>
            <a:off x="1524000" y="112812"/>
            <a:ext cx="6085513" cy="915888"/>
          </a:xfrm>
          <a:prstGeom prst="rect">
            <a:avLst/>
          </a:prstGeom>
        </p:spPr>
        <p:txBody>
          <a:bodyPr vert="horz" wrap="square" lIns="25718" tIns="25718" rIns="25718" bIns="25718" numCol="1" anchor="ctr" anchorCtr="0" compatLnSpc="1">
            <a:prstTxWarp prst="textNoShape">
              <a:avLst/>
            </a:prstTxWarp>
            <a:noAutofit/>
          </a:bodyPr>
          <a:lstStyle/>
          <a:p>
            <a:pPr defTabSz="685739">
              <a:lnSpc>
                <a:spcPct val="119886"/>
              </a:lnSpc>
            </a:pP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有機硫化合物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1582406" y="1028700"/>
            <a:ext cx="6027107" cy="3252192"/>
          </a:xfrm>
          <a:prstGeom prst="rect">
            <a:avLst/>
          </a:prstGeom>
        </p:spPr>
        <p:txBody>
          <a:bodyPr lIns="25718" tIns="25718" rIns="25718" bIns="25718" anchor="ctr" anchorCtr="0">
            <a:noAutofit/>
          </a:bodyPr>
          <a:lstStyle/>
          <a:p>
            <a:pPr marL="257170" indent="-186686" defTabSz="617208">
              <a:lnSpc>
                <a:spcPts val="3800"/>
              </a:lnSpc>
              <a:spcBef>
                <a:spcPts val="6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有機硫配醣體</a:t>
            </a:r>
            <a:r>
              <a:rPr lang="en-US" altLang="zh-TW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(</a:t>
            </a:r>
            <a:r>
              <a:rPr lang="en-US" altLang="zh-TW" sz="2800" b="1" kern="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  <a:rtl val="0"/>
              </a:rPr>
              <a:t>Glucosinolate</a:t>
            </a:r>
            <a:r>
              <a:rPr lang="en-US" altLang="zh-TW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)</a:t>
            </a:r>
          </a:p>
          <a:p>
            <a:pPr marL="600040" lvl="1" indent="-186686" defTabSz="617208">
              <a:lnSpc>
                <a:spcPts val="3800"/>
              </a:lnSpc>
              <a:spcBef>
                <a:spcPts val="6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芥藍、油菜、高麗菜、花菜等十字花科蔬菜特有的含硫成分。</a:t>
            </a:r>
          </a:p>
          <a:p>
            <a:pPr marL="600040" lvl="1" indent="-186686" defTabSz="617208">
              <a:lnSpc>
                <a:spcPts val="3800"/>
              </a:lnSpc>
              <a:spcBef>
                <a:spcPts val="6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包括：水溶性的異硫氰酸鹽、吲哚類</a:t>
            </a:r>
            <a:r>
              <a:rPr lang="en-US" altLang="zh-TW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…</a:t>
            </a:r>
            <a:endParaRPr lang="zh-TW" altLang="en-US" sz="28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  <a:rtl val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54BFD2A-7B54-4D17-9C4D-BAF03A20F6CF}"/>
              </a:ext>
            </a:extLst>
          </p:cNvPr>
          <p:cNvSpPr/>
          <p:nvPr/>
        </p:nvSpPr>
        <p:spPr>
          <a:xfrm>
            <a:off x="1886214" y="4476750"/>
            <a:ext cx="2374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1200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 </a:t>
            </a:r>
            <a:r>
              <a:rPr lang="en-US" altLang="zh-TW" sz="12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Nutr</a:t>
            </a:r>
            <a:r>
              <a: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Cancer 2009; 55: 53-62.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35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37209"/>
            <a:ext cx="8534400" cy="4342321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1029521" y="1187026"/>
            <a:ext cx="685800" cy="4714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16605" y="1574052"/>
            <a:ext cx="742950" cy="53578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61876" y="2865507"/>
            <a:ext cx="914400" cy="4286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20538" y="4629150"/>
            <a:ext cx="262890" cy="21431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1063229"/>
            <a:ext cx="1028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lang="en-US" altLang="zh-TW" sz="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B2</a:t>
            </a:r>
            <a:r>
              <a:rPr lang="zh-TW" altLang="en-US" sz="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0975" y="1222715"/>
            <a:ext cx="100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鎂、維生素</a:t>
            </a:r>
            <a:r>
              <a:rPr lang="en-US" altLang="zh-TW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、維生素</a:t>
            </a:r>
            <a:r>
              <a:rPr lang="en-US" altLang="zh-TW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8100" y="2741668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lang="en-US" altLang="zh-TW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B6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B12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3850" y="4409859"/>
            <a:ext cx="72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lang="en-US" altLang="zh-TW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B6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03892" y="2271713"/>
            <a:ext cx="493395" cy="25717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72120" y="2057519"/>
            <a:ext cx="742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lang="en-US" altLang="zh-TW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0BBDE2-6318-4D58-A006-E2359AC04258}"/>
              </a:ext>
            </a:extLst>
          </p:cNvPr>
          <p:cNvSpPr/>
          <p:nvPr/>
        </p:nvSpPr>
        <p:spPr>
          <a:xfrm>
            <a:off x="2704540" y="51779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營養的力量</a:t>
            </a:r>
          </a:p>
        </p:txBody>
      </p:sp>
    </p:spTree>
    <p:extLst>
      <p:ext uri="{BB962C8B-B14F-4D97-AF65-F5344CB8AC3E}">
        <p14:creationId xmlns:p14="http://schemas.microsoft.com/office/powerpoint/2010/main" val="11993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84576B-C96E-4730-8E9F-46F5BDEA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r>
              <a:rPr lang="zh-TW" altLang="en-US" sz="4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ingFang TC Regular"/>
              </a:rPr>
              <a:t>鈣對身體的重要性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8DF2DA-AA59-4B55-9829-DEDBB0445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971550"/>
            <a:ext cx="7353300" cy="3657600"/>
          </a:xfrm>
        </p:spPr>
        <p:txBody>
          <a:bodyPr/>
          <a:lstStyle/>
          <a:p>
            <a:pPr eaLnBrk="1" hangingPunct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鈣離子對神經組織有特殊且重要的影響，如果血鈣離子濃度下降，神經組織會過度興奮，導致手足抽搐；另一方面，高血鈣抑制神經興奮。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鈣離子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生理活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不可缺少的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子。 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持細胞膜兩側的生物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持正常的神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經傳導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，維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持正常的肌肉伸縮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CN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舒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功能以及神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－肌肉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傳導</a:t>
            </a:r>
            <a:r>
              <a:rPr lang="zh-CN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5000" y="4733151"/>
            <a:ext cx="5775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https://www.amboss.com/us/knowledge/Disorders_of_calcium_balance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0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CDA70F0-8485-4368-AA86-D041CCA73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90550"/>
            <a:ext cx="8077200" cy="19026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善用高品質高效營養品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幫助自己與家人更健康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F6485384-FB8A-4361-B655-97EDF9168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2650332"/>
            <a:ext cx="6400800" cy="759619"/>
          </a:xfrm>
        </p:spPr>
        <p:txBody>
          <a:bodyPr/>
          <a:lstStyle/>
          <a:p>
            <a:r>
              <a:rPr lang="en-US" altLang="zh-TW" sz="33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zh-TW" altLang="en-US" sz="33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r>
              <a:rPr lang="en-US" altLang="zh-TW" sz="33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~</a:t>
            </a:r>
            <a:endParaRPr lang="zh-TW" altLang="en-US" sz="33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400" y="447675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本簡報內容並未經台灣衛生福利部審查。</a:t>
            </a:r>
            <a:endParaRPr lang="en-US" altLang="zh-TW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此處提及的產品（如有）無意作為診斷、治療或預防任何疾病之用。</a:t>
            </a:r>
          </a:p>
        </p:txBody>
      </p:sp>
    </p:spTree>
    <p:extLst>
      <p:ext uri="{BB962C8B-B14F-4D97-AF65-F5344CB8AC3E}">
        <p14:creationId xmlns:p14="http://schemas.microsoft.com/office/powerpoint/2010/main" val="28196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標題 3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57250"/>
          </a:xfrm>
        </p:spPr>
        <p:txBody>
          <a:bodyPr/>
          <a:lstStyle/>
          <a:p>
            <a:r>
              <a:rPr lang="zh-TW" altLang="en-US" b="1" dirty="0">
                <a:effectLst/>
              </a:rPr>
              <a:t>林曉凌 醫師  </a:t>
            </a:r>
            <a:r>
              <a:rPr lang="en-US" altLang="zh-TW" b="1" dirty="0" err="1">
                <a:effectLst/>
              </a:rPr>
              <a:t>Eilleen</a:t>
            </a:r>
            <a:r>
              <a:rPr lang="en-US" altLang="zh-TW" b="1" dirty="0">
                <a:effectLst/>
              </a:rPr>
              <a:t> Lin</a:t>
            </a:r>
            <a:endParaRPr lang="zh-TW" altLang="en-US" b="1" dirty="0">
              <a:effectLst/>
            </a:endParaRPr>
          </a:p>
        </p:txBody>
      </p:sp>
      <p:sp>
        <p:nvSpPr>
          <p:cNvPr id="48131" name="內容版面配置區 4"/>
          <p:cNvSpPr>
            <a:spLocks noGrp="1"/>
          </p:cNvSpPr>
          <p:nvPr>
            <p:ph sz="half" idx="1"/>
          </p:nvPr>
        </p:nvSpPr>
        <p:spPr>
          <a:xfrm>
            <a:off x="2786743" y="1123950"/>
            <a:ext cx="6357257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b="1" dirty="0">
                <a:solidFill>
                  <a:srgbClr val="FFC000"/>
                </a:solidFill>
                <a:latin typeface="+mn-ea"/>
                <a:cs typeface="Times New Roman" panose="02020603050405020304" pitchFamily="18" charset="0"/>
              </a:rPr>
              <a:t>國立台灣大學醫學系醫學士 </a:t>
            </a:r>
            <a:endParaRPr lang="en-US" altLang="zh-TW" b="1" dirty="0">
              <a:solidFill>
                <a:srgbClr val="FFC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b="1" dirty="0">
                <a:solidFill>
                  <a:srgbClr val="FFC000"/>
                </a:solidFill>
                <a:latin typeface="+mn-ea"/>
              </a:rPr>
              <a:t>國立台灣大學預防醫學研究所碩士</a:t>
            </a:r>
            <a:endParaRPr lang="en-US" altLang="zh-TW" b="1" dirty="0">
              <a:solidFill>
                <a:srgbClr val="FFC000"/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b="1" dirty="0">
                <a:solidFill>
                  <a:srgbClr val="FFC000"/>
                </a:solidFill>
                <a:latin typeface="+mn-ea"/>
              </a:rPr>
              <a:t>台大醫院家庭醫學部兼任主治醫師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TW" b="1" dirty="0">
                <a:solidFill>
                  <a:srgbClr val="FFC000"/>
                </a:solidFill>
                <a:latin typeface="+mn-ea"/>
              </a:rPr>
              <a:t>IBALM</a:t>
            </a:r>
            <a:r>
              <a:rPr lang="zh-TW" altLang="en-US" b="1" dirty="0">
                <a:solidFill>
                  <a:srgbClr val="FFC000"/>
                </a:solidFill>
                <a:latin typeface="+mn-ea"/>
              </a:rPr>
              <a:t>營養治療認證</a:t>
            </a:r>
            <a:endParaRPr lang="en-US" altLang="zh-TW" b="1" dirty="0">
              <a:solidFill>
                <a:srgbClr val="FFC000"/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zh-TW" b="1" dirty="0">
                <a:solidFill>
                  <a:srgbClr val="FFC000"/>
                </a:solidFill>
                <a:latin typeface="+mn-ea"/>
              </a:rPr>
              <a:t>美</a:t>
            </a:r>
            <a:r>
              <a:rPr lang="zh-TW" altLang="en-US" b="1" dirty="0">
                <a:solidFill>
                  <a:srgbClr val="FFC000"/>
                </a:solidFill>
                <a:latin typeface="+mn-ea"/>
              </a:rPr>
              <a:t>國</a:t>
            </a:r>
            <a:r>
              <a:rPr lang="zh-CN" altLang="zh-TW" b="1" dirty="0">
                <a:solidFill>
                  <a:srgbClr val="FFC000"/>
                </a:solidFill>
                <a:latin typeface="+mn-ea"/>
              </a:rPr>
              <a:t>功能</a:t>
            </a:r>
            <a:r>
              <a:rPr lang="zh-TW" altLang="en-US" b="1" dirty="0">
                <a:solidFill>
                  <a:srgbClr val="FFC000"/>
                </a:solidFill>
                <a:latin typeface="+mn-ea"/>
              </a:rPr>
              <a:t>醫學院</a:t>
            </a:r>
            <a:r>
              <a:rPr lang="en-US" altLang="zh-CN" b="1" dirty="0">
                <a:solidFill>
                  <a:srgbClr val="FFC000"/>
                </a:solidFill>
                <a:latin typeface="+mn-ea"/>
              </a:rPr>
              <a:t>IFM</a:t>
            </a:r>
            <a:r>
              <a:rPr lang="zh-TW" altLang="en-US" b="1" dirty="0">
                <a:solidFill>
                  <a:srgbClr val="FFC000"/>
                </a:solidFill>
                <a:latin typeface="+mn-ea"/>
              </a:rPr>
              <a:t>臨床實踐培訓</a:t>
            </a:r>
            <a:endParaRPr lang="en-US" altLang="zh-TW" b="1" dirty="0">
              <a:solidFill>
                <a:srgbClr val="FFC000"/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b="1" dirty="0">
                <a:solidFill>
                  <a:srgbClr val="FFC000"/>
                </a:solidFill>
                <a:latin typeface="+mn-ea"/>
              </a:rPr>
              <a:t>瀚仕抗衰老醫學中心醫師</a:t>
            </a:r>
            <a:endParaRPr lang="en-US" altLang="zh-TW" sz="2400" b="1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222212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90729"/>
            <a:ext cx="1982070" cy="2971691"/>
          </a:xfrm>
          <a:ln>
            <a:gradFill>
              <a:gsLst>
                <a:gs pos="0">
                  <a:srgbClr val="0000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60661590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914400" y="1274465"/>
            <a:ext cx="7772400" cy="28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baseline="30000" dirty="0">
                <a:solidFill>
                  <a:srgbClr val="FFC000"/>
                </a:solidFill>
                <a:latin typeface="Arial"/>
                <a:ea typeface="微軟正黑體" panose="020B0604030504040204" pitchFamily="34" charset="-120"/>
                <a:cs typeface="Arial"/>
              </a:rPr>
              <a:t>每日精選營養素</a:t>
            </a:r>
            <a:endParaRPr lang="en-US" altLang="zh-TW" sz="6000" b="1" baseline="30000" dirty="0">
              <a:solidFill>
                <a:srgbClr val="FFC000"/>
              </a:solidFill>
              <a:latin typeface="Arial"/>
              <a:ea typeface="微軟正黑體" panose="020B0604030504040204" pitchFamily="34" charset="-12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4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"/>
              </a:rPr>
              <a:t>林曉凌 醫師</a:t>
            </a:r>
            <a:endParaRPr kumimoji="0" lang="en-US" altLang="en-US" sz="44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193357" y="3638550"/>
            <a:ext cx="473551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SzPct val="80000"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204244" y="4781550"/>
            <a:ext cx="5720556" cy="457200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auto">
              <a:lnSpc>
                <a:spcPct val="80000"/>
              </a:lnSpc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0" y="120465"/>
            <a:ext cx="4561113" cy="470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kumimoji="1" lang="en-US" altLang="zh-TW" sz="2800" b="1" dirty="0">
                <a:solidFill>
                  <a:schemeClr val="bg1"/>
                </a:solidFill>
              </a:rPr>
              <a:t>SHOP.COM | </a:t>
            </a:r>
            <a:r>
              <a:rPr kumimoji="1" lang="zh-TW" altLang="en-US" sz="2800" b="1" dirty="0">
                <a:solidFill>
                  <a:schemeClr val="bg1"/>
                </a:solidFill>
              </a:rPr>
              <a:t>美安台灣公司</a:t>
            </a:r>
            <a:endParaRPr kumimoji="1"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8" name="副標題 4">
            <a:extLst>
              <a:ext uri="{FF2B5EF4-FFF2-40B4-BE49-F238E27FC236}">
                <a16:creationId xmlns:a16="http://schemas.microsoft.com/office/drawing/2014/main" id="{61FD12EB-BFF8-6E41-B901-E50DED49C126}"/>
              </a:ext>
            </a:extLst>
          </p:cNvPr>
          <p:cNvSpPr txBox="1">
            <a:spLocks/>
          </p:cNvSpPr>
          <p:nvPr/>
        </p:nvSpPr>
        <p:spPr>
          <a:xfrm>
            <a:off x="5638800" y="4467032"/>
            <a:ext cx="3864330" cy="543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FF9900"/>
              </a:buClr>
              <a:buFont typeface="Arial"/>
              <a:buNone/>
              <a:defRPr/>
            </a:pPr>
            <a:r>
              <a:rPr lang="zh-TW" altLang="en-US" sz="1600" b="1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新細明體"/>
                <a:cs typeface="Times New Roman" pitchFamily="18" charset="0"/>
              </a:rPr>
              <a:t>©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新細明體"/>
                <a:cs typeface="Times New Roman" pitchFamily="18" charset="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2019 </a:t>
            </a:r>
            <a:r>
              <a:rPr lang="zh-CN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</a:t>
            </a:r>
            <a:r>
              <a:rPr lang="zh-CN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灣公司版權所有</a:t>
            </a:r>
            <a:endParaRPr lang="en-US" altLang="zh-CN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Clr>
                <a:srgbClr val="FF9900"/>
              </a:buClr>
              <a:buFont typeface="Arial"/>
              <a:buNone/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僅供內部教育訓練使用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917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577CC32-30D7-4B8D-9A63-C3AEE372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623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健康的身體來自</a:t>
            </a:r>
            <a:r>
              <a:rPr lang="en-US" altLang="zh-TW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578A53E-B803-4B3C-A037-3513C837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92212"/>
            <a:ext cx="6552333" cy="436822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955378C-5A38-43BF-901E-2AB853350FD5}"/>
              </a:ext>
            </a:extLst>
          </p:cNvPr>
          <p:cNvSpPr/>
          <p:nvPr/>
        </p:nvSpPr>
        <p:spPr>
          <a:xfrm>
            <a:off x="1905000" y="1276350"/>
            <a:ext cx="3567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hangingPunct="1"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足夠的營養</a:t>
            </a:r>
            <a:endParaRPr lang="en-US" altLang="zh-TW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1" hangingPunct="1">
              <a:defRPr/>
            </a:pPr>
            <a:endParaRPr lang="en-US" altLang="zh-TW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1" hangingPunct="1"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健康的生活習慣</a:t>
            </a:r>
          </a:p>
        </p:txBody>
      </p:sp>
    </p:spTree>
    <p:extLst>
      <p:ext uri="{BB962C8B-B14F-4D97-AF65-F5344CB8AC3E}">
        <p14:creationId xmlns:p14="http://schemas.microsoft.com/office/powerpoint/2010/main" val="408720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3338"/>
            <a:ext cx="8229600" cy="1096567"/>
          </a:xfrm>
        </p:spPr>
        <p:txBody>
          <a:bodyPr/>
          <a:lstStyle/>
          <a:p>
            <a:pPr algn="ctr">
              <a:defRPr/>
            </a:pPr>
            <a:r>
              <a:rPr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營養素之主要功能</a:t>
            </a:r>
          </a:p>
        </p:txBody>
      </p:sp>
      <p:pic>
        <p:nvPicPr>
          <p:cNvPr id="11267" name="Picture 5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1" y="810816"/>
            <a:ext cx="5557838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"/>
          <p:cNvSpPr>
            <a:spLocks noChangeArrowheads="1"/>
          </p:cNvSpPr>
          <p:nvPr/>
        </p:nvSpPr>
        <p:spPr bwMode="auto">
          <a:xfrm rot="10800000">
            <a:off x="1214438" y="1685925"/>
            <a:ext cx="2197894" cy="723900"/>
          </a:xfrm>
          <a:prstGeom prst="rect">
            <a:avLst/>
          </a:prstGeom>
          <a:gradFill rotWithShape="1">
            <a:gsLst>
              <a:gs pos="0">
                <a:srgbClr val="22AC00"/>
              </a:gs>
              <a:gs pos="100000">
                <a:schemeClr val="folHlink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FFFFFF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FFFFFF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FFFFFF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FFFFFF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FFFFFF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FFFFFF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FFFFFF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FFFFFF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FFFFFF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TW" altLang="en-US" sz="1350" kern="0" dirty="0">
              <a:solidFill>
                <a:srgbClr val="000000"/>
              </a:solidFill>
              <a:latin typeface="微軟正黑體"/>
              <a:ea typeface="微軟正黑體"/>
            </a:endParaRP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 rot="10800000">
            <a:off x="3477816" y="1685925"/>
            <a:ext cx="2197894" cy="723900"/>
          </a:xfrm>
          <a:prstGeom prst="rect">
            <a:avLst/>
          </a:prstGeom>
          <a:gradFill rotWithShape="1">
            <a:gsLst>
              <a:gs pos="0">
                <a:srgbClr val="22AC00"/>
              </a:gs>
              <a:gs pos="100000">
                <a:schemeClr val="folHlink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  <a:latin typeface="Arial" pitchFamily="34" charset="0"/>
              <a:ea typeface="SimHei" pitchFamily="49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 rot="10800000">
            <a:off x="5738813" y="1685925"/>
            <a:ext cx="2197894" cy="723900"/>
          </a:xfrm>
          <a:prstGeom prst="rect">
            <a:avLst/>
          </a:prstGeom>
          <a:gradFill rotWithShape="1">
            <a:gsLst>
              <a:gs pos="0">
                <a:srgbClr val="22AC00"/>
              </a:gs>
              <a:gs pos="100000">
                <a:schemeClr val="folHlink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  <a:latin typeface="Arial" pitchFamily="34" charset="0"/>
              <a:ea typeface="SimHei" pitchFamily="49" charset="-122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 rot="10800000">
            <a:off x="3512344" y="938212"/>
            <a:ext cx="2115741" cy="4143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999">
                <a:srgbClr val="FF4F15"/>
              </a:gs>
              <a:gs pos="100000">
                <a:srgbClr val="FF9900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  <a:latin typeface="Arial" pitchFamily="34" charset="0"/>
              <a:ea typeface="SimHei" pitchFamily="49" charset="-122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 rot="10800000">
            <a:off x="1214438" y="2427685"/>
            <a:ext cx="2197894" cy="1197769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5F5F5F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  <a:latin typeface="Arial" pitchFamily="34" charset="0"/>
              <a:ea typeface="SimHei" pitchFamily="49" charset="-122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 rot="10800000">
            <a:off x="3477816" y="2427685"/>
            <a:ext cx="2197894" cy="1197769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5F5F5F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  <a:latin typeface="Arial" pitchFamily="34" charset="0"/>
              <a:ea typeface="SimHei" pitchFamily="49" charset="-122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 rot="10800000">
            <a:off x="5736432" y="2427685"/>
            <a:ext cx="2197894" cy="1197769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5F5F5F"/>
              </a:gs>
            </a:gsLst>
            <a:lin ang="18900000" scaled="1"/>
          </a:gradFill>
          <a:ln w="28575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  <a:latin typeface="Arial" pitchFamily="34" charset="0"/>
              <a:ea typeface="SimHei" pitchFamily="49" charset="-122"/>
            </a:endParaRPr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 flipH="1" flipV="1">
            <a:off x="2322910" y="1512094"/>
            <a:ext cx="4474369" cy="2381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</a:endParaRPr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 rot="16200000" flipH="1">
            <a:off x="4505326" y="1427560"/>
            <a:ext cx="154781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</a:endParaRPr>
          </a:p>
        </p:txBody>
      </p:sp>
      <p:sp>
        <p:nvSpPr>
          <p:cNvPr id="11277" name="Line 11"/>
          <p:cNvSpPr>
            <a:spLocks noChangeShapeType="1"/>
          </p:cNvSpPr>
          <p:nvPr/>
        </p:nvSpPr>
        <p:spPr bwMode="auto">
          <a:xfrm rot="16200000" flipH="1">
            <a:off x="4491038" y="1599010"/>
            <a:ext cx="183356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</a:endParaRPr>
          </a:p>
        </p:txBody>
      </p:sp>
      <p:sp>
        <p:nvSpPr>
          <p:cNvPr id="11278" name="Line 12"/>
          <p:cNvSpPr>
            <a:spLocks noChangeShapeType="1"/>
          </p:cNvSpPr>
          <p:nvPr/>
        </p:nvSpPr>
        <p:spPr bwMode="auto">
          <a:xfrm rot="16200000" flipH="1">
            <a:off x="2224088" y="1600200"/>
            <a:ext cx="1809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</a:endParaRPr>
          </a:p>
        </p:txBody>
      </p:sp>
      <p:sp>
        <p:nvSpPr>
          <p:cNvPr id="11279" name="Line 13"/>
          <p:cNvSpPr>
            <a:spLocks noChangeShapeType="1"/>
          </p:cNvSpPr>
          <p:nvPr/>
        </p:nvSpPr>
        <p:spPr bwMode="auto">
          <a:xfrm rot="16200000" flipH="1">
            <a:off x="6706791" y="1600200"/>
            <a:ext cx="1809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</a:endParaRP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3500437" y="1691878"/>
            <a:ext cx="2149079" cy="261938"/>
          </a:xfrm>
          <a:prstGeom prst="rect">
            <a:avLst/>
          </a:pr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chemeClr val="bg1">
                  <a:alpha val="4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  <a:latin typeface="Arial" pitchFamily="34" charset="0"/>
              <a:ea typeface="SimHei" pitchFamily="49" charset="-122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5757862" y="1691878"/>
            <a:ext cx="2147888" cy="261938"/>
          </a:xfrm>
          <a:prstGeom prst="rect">
            <a:avLst/>
          </a:pr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chemeClr val="bg1">
                  <a:alpha val="4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100" kern="0">
              <a:solidFill>
                <a:srgbClr val="000000"/>
              </a:solidFill>
              <a:latin typeface="Arial" pitchFamily="34" charset="0"/>
              <a:ea typeface="SimHei" pitchFamily="49" charset="-122"/>
            </a:endParaRPr>
          </a:p>
        </p:txBody>
      </p:sp>
      <p:sp>
        <p:nvSpPr>
          <p:cNvPr id="11282" name="WordArt 21"/>
          <p:cNvSpPr>
            <a:spLocks noChangeArrowheads="1" noChangeShapeType="1" noTextEdit="1"/>
          </p:cNvSpPr>
          <p:nvPr/>
        </p:nvSpPr>
        <p:spPr bwMode="auto">
          <a:xfrm>
            <a:off x="3764756" y="1052513"/>
            <a:ext cx="1725216" cy="1654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latin typeface="微軟正黑體"/>
              <a:ea typeface="微軟正黑體"/>
              <a:cs typeface="+mn-ea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237060" y="2486025"/>
            <a:ext cx="2157413" cy="105939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marL="257175" indent="-257175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碳水化合物</a:t>
            </a:r>
            <a:endParaRPr lang="en-US" altLang="zh-TW" b="1" kern="0" dirty="0">
              <a:solidFill>
                <a:srgbClr val="FFFFFF"/>
              </a:solidFill>
              <a:latin typeface="微軟正黑體"/>
              <a:ea typeface="微軟正黑體"/>
            </a:endParaRPr>
          </a:p>
          <a:p>
            <a:pPr marL="257175" indent="-257175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脂質</a:t>
            </a:r>
            <a:endParaRPr lang="en-US" altLang="zh-TW" b="1" kern="0" dirty="0">
              <a:solidFill>
                <a:srgbClr val="FFFFFF"/>
              </a:solidFill>
              <a:latin typeface="微軟正黑體"/>
              <a:ea typeface="微軟正黑體"/>
            </a:endParaRPr>
          </a:p>
          <a:p>
            <a:pPr marL="257175" indent="-257175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蛋白質</a:t>
            </a:r>
            <a:endParaRPr lang="zh-CN" altLang="en-US" b="1" kern="0" dirty="0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3498056" y="2486025"/>
            <a:ext cx="2157413" cy="105939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57175" indent="-257175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蛋白質</a:t>
            </a:r>
            <a:endParaRPr lang="en-US" altLang="zh-TW" b="1" kern="0" dirty="0">
              <a:solidFill>
                <a:srgbClr val="FFFFFF"/>
              </a:solidFill>
              <a:latin typeface="微軟正黑體"/>
              <a:ea typeface="微軟正黑體"/>
            </a:endParaRPr>
          </a:p>
          <a:p>
            <a:pPr marL="257175" indent="-257175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脂質</a:t>
            </a:r>
            <a:endParaRPr lang="en-US" altLang="zh-TW" b="1" kern="0" dirty="0">
              <a:solidFill>
                <a:srgbClr val="FFFFFF"/>
              </a:solidFill>
              <a:latin typeface="微軟正黑體"/>
              <a:ea typeface="微軟正黑體"/>
            </a:endParaRPr>
          </a:p>
          <a:p>
            <a:pPr marL="257175" indent="-257175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礦物質</a:t>
            </a:r>
            <a:endParaRPr lang="zh-CN" altLang="en-US" b="1" kern="0" dirty="0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5742385" y="2486025"/>
            <a:ext cx="2157413" cy="10895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57175" indent="-257175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b="1" kern="0" dirty="0">
                <a:solidFill>
                  <a:srgbClr val="FFC000"/>
                </a:solidFill>
                <a:latin typeface="微軟正黑體"/>
                <a:ea typeface="微軟正黑體"/>
              </a:rPr>
              <a:t>維生素，植化素</a:t>
            </a:r>
            <a:endParaRPr lang="en-US" altLang="zh-TW" b="1" kern="0" dirty="0">
              <a:solidFill>
                <a:srgbClr val="FFC000"/>
              </a:solidFill>
              <a:latin typeface="微軟正黑體"/>
              <a:ea typeface="微軟正黑體"/>
            </a:endParaRPr>
          </a:p>
          <a:p>
            <a:pPr marL="257175" indent="-257175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礦物質</a:t>
            </a:r>
            <a:endParaRPr lang="en-US" altLang="zh-TW" b="1" kern="0" dirty="0">
              <a:solidFill>
                <a:srgbClr val="FFFFFF"/>
              </a:solidFill>
              <a:latin typeface="微軟正黑體"/>
              <a:ea typeface="微軟正黑體"/>
            </a:endParaRPr>
          </a:p>
          <a:p>
            <a:pPr marL="257175" indent="-257175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水</a:t>
            </a:r>
            <a:endParaRPr lang="zh-CN" altLang="en-US" b="1" kern="0" dirty="0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sp>
        <p:nvSpPr>
          <p:cNvPr id="11286" name="AutoShape 28"/>
          <p:cNvSpPr>
            <a:spLocks noChangeArrowheads="1"/>
          </p:cNvSpPr>
          <p:nvPr/>
        </p:nvSpPr>
        <p:spPr bwMode="auto">
          <a:xfrm rot="10800000" flipV="1">
            <a:off x="2294335" y="1383507"/>
            <a:ext cx="4196953" cy="130969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9900">
                  <a:alpha val="3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  <a:latin typeface="Arial" pitchFamily="34" charset="0"/>
              <a:ea typeface="SimHei" pitchFamily="49" charset="-122"/>
            </a:endParaRPr>
          </a:p>
        </p:txBody>
      </p:sp>
      <p:sp>
        <p:nvSpPr>
          <p:cNvPr id="11287" name="AutoShape 29"/>
          <p:cNvSpPr>
            <a:spLocks noChangeArrowheads="1"/>
          </p:cNvSpPr>
          <p:nvPr/>
        </p:nvSpPr>
        <p:spPr bwMode="auto">
          <a:xfrm rot="10800000">
            <a:off x="1016794" y="3602831"/>
            <a:ext cx="2621756" cy="1726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65 w 21600"/>
              <a:gd name="T13" fmla="*/ 2665 h 21600"/>
              <a:gd name="T14" fmla="*/ 18935 w 21600"/>
              <a:gd name="T15" fmla="*/ 18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DDDDDD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</a:endParaRPr>
          </a:p>
        </p:txBody>
      </p:sp>
      <p:sp>
        <p:nvSpPr>
          <p:cNvPr id="11288" name="AutoShape 30"/>
          <p:cNvSpPr>
            <a:spLocks noChangeArrowheads="1"/>
          </p:cNvSpPr>
          <p:nvPr/>
        </p:nvSpPr>
        <p:spPr bwMode="auto">
          <a:xfrm rot="10800000">
            <a:off x="3287317" y="3602831"/>
            <a:ext cx="2621756" cy="1726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65 w 21600"/>
              <a:gd name="T13" fmla="*/ 2665 h 21600"/>
              <a:gd name="T14" fmla="*/ 18935 w 21600"/>
              <a:gd name="T15" fmla="*/ 18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DDDDDD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</a:endParaRPr>
          </a:p>
        </p:txBody>
      </p:sp>
      <p:sp>
        <p:nvSpPr>
          <p:cNvPr id="11289" name="AutoShape 31"/>
          <p:cNvSpPr>
            <a:spLocks noChangeArrowheads="1"/>
          </p:cNvSpPr>
          <p:nvPr/>
        </p:nvSpPr>
        <p:spPr bwMode="auto">
          <a:xfrm rot="10800000">
            <a:off x="5683898" y="3602830"/>
            <a:ext cx="2620566" cy="1726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65 w 21600"/>
              <a:gd name="T13" fmla="*/ 2665 h 21600"/>
              <a:gd name="T14" fmla="*/ 18935 w 21600"/>
              <a:gd name="T15" fmla="*/ 18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DDDDDD">
                  <a:alpha val="17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ker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1469" y="965597"/>
            <a:ext cx="908447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kern="0" dirty="0">
                <a:solidFill>
                  <a:srgbClr val="000000"/>
                </a:solidFill>
                <a:latin typeface="微軟正黑體"/>
                <a:ea typeface="微軟正黑體"/>
              </a:rPr>
              <a:t>功能</a:t>
            </a:r>
          </a:p>
        </p:txBody>
      </p:sp>
      <p:sp>
        <p:nvSpPr>
          <p:cNvPr id="41" name="矩形 40"/>
          <p:cNvSpPr/>
          <p:nvPr/>
        </p:nvSpPr>
        <p:spPr>
          <a:xfrm>
            <a:off x="1348979" y="1867510"/>
            <a:ext cx="1897856" cy="41549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kern="0" dirty="0">
                <a:solidFill>
                  <a:srgbClr val="FFFF00"/>
                </a:solidFill>
                <a:latin typeface="微軟正黑體"/>
                <a:ea typeface="微軟正黑體"/>
              </a:rPr>
              <a:t>供給能量</a:t>
            </a:r>
          </a:p>
        </p:txBody>
      </p:sp>
      <p:sp>
        <p:nvSpPr>
          <p:cNvPr id="42" name="矩形 41"/>
          <p:cNvSpPr/>
          <p:nvPr/>
        </p:nvSpPr>
        <p:spPr>
          <a:xfrm>
            <a:off x="3477816" y="1738313"/>
            <a:ext cx="2197894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kern="0" dirty="0">
                <a:solidFill>
                  <a:srgbClr val="FFFF00"/>
                </a:solidFill>
                <a:latin typeface="微軟正黑體"/>
                <a:ea typeface="微軟正黑體"/>
              </a:rPr>
              <a:t>建構、維持與   修補組織</a:t>
            </a:r>
          </a:p>
        </p:txBody>
      </p:sp>
      <p:sp>
        <p:nvSpPr>
          <p:cNvPr id="43" name="矩形 42"/>
          <p:cNvSpPr/>
          <p:nvPr/>
        </p:nvSpPr>
        <p:spPr>
          <a:xfrm>
            <a:off x="5736432" y="1726406"/>
            <a:ext cx="2169319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100" b="1" kern="0" dirty="0">
                <a:solidFill>
                  <a:srgbClr val="FFFF00"/>
                </a:solidFill>
                <a:latin typeface="微軟正黑體"/>
                <a:ea typeface="微軟正黑體"/>
              </a:rPr>
              <a:t>調節代謝與       生理機能</a:t>
            </a:r>
          </a:p>
        </p:txBody>
      </p:sp>
      <p:sp>
        <p:nvSpPr>
          <p:cNvPr id="11294" name="右大括弧 3"/>
          <p:cNvSpPr>
            <a:spLocks/>
          </p:cNvSpPr>
          <p:nvPr/>
        </p:nvSpPr>
        <p:spPr bwMode="auto">
          <a:xfrm>
            <a:off x="2757487" y="2681288"/>
            <a:ext cx="167879" cy="659606"/>
          </a:xfrm>
          <a:prstGeom prst="rightBrace">
            <a:avLst>
              <a:gd name="adj1" fmla="val 8295"/>
              <a:gd name="adj2" fmla="val 50000"/>
            </a:avLst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 b="1" kern="0">
              <a:solidFill>
                <a:srgbClr val="00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837558" y="2409826"/>
            <a:ext cx="461665" cy="1246495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能量營養素</a:t>
            </a:r>
          </a:p>
        </p:txBody>
      </p:sp>
      <p:sp>
        <p:nvSpPr>
          <p:cNvPr id="45" name="圓角矩形 44"/>
          <p:cNvSpPr/>
          <p:nvPr/>
        </p:nvSpPr>
        <p:spPr>
          <a:xfrm>
            <a:off x="457200" y="3776789"/>
            <a:ext cx="8077200" cy="1123712"/>
          </a:xfrm>
          <a:prstGeom prst="roundRect">
            <a:avLst/>
          </a:prstGeom>
          <a:ln w="57150">
            <a:solidFill>
              <a:srgbClr val="66FFFF"/>
            </a:solidFill>
          </a:ln>
        </p:spPr>
        <p:txBody>
          <a:bodyPr wrap="square">
            <a:spAutoFit/>
          </a:bodyPr>
          <a:lstStyle/>
          <a:p>
            <a:pPr marL="214313" indent="-214313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000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必需營養素人體</a:t>
            </a:r>
            <a:r>
              <a:rPr lang="zh-TW" altLang="en-US" sz="2000" b="1" u="sng" kern="0" dirty="0">
                <a:solidFill>
                  <a:srgbClr val="FFFF00"/>
                </a:solidFill>
                <a:latin typeface="微軟正黑體"/>
                <a:ea typeface="微軟正黑體"/>
              </a:rPr>
              <a:t>無法合成</a:t>
            </a:r>
            <a:r>
              <a:rPr lang="zh-TW" altLang="en-US" sz="2000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，是食物中可被人體利用的化學物質</a:t>
            </a:r>
            <a:endParaRPr lang="en-US" altLang="zh-TW" sz="2000" b="1" kern="0" dirty="0">
              <a:solidFill>
                <a:srgbClr val="FFFFFF"/>
              </a:solidFill>
              <a:latin typeface="微軟正黑體"/>
              <a:ea typeface="微軟正黑體"/>
            </a:endParaRPr>
          </a:p>
          <a:p>
            <a:pPr marL="214313" indent="-214313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000" b="1" kern="0" dirty="0">
                <a:solidFill>
                  <a:srgbClr val="FFFFFF"/>
                </a:solidFill>
                <a:latin typeface="微軟正黑體"/>
                <a:ea typeface="微軟正黑體"/>
              </a:rPr>
              <a:t>構成人體各組織所需要的材料，都是由食物中的營養素直接或間接轉換而成</a:t>
            </a:r>
          </a:p>
        </p:txBody>
      </p:sp>
    </p:spTree>
    <p:extLst>
      <p:ext uri="{BB962C8B-B14F-4D97-AF65-F5344CB8AC3E}">
        <p14:creationId xmlns:p14="http://schemas.microsoft.com/office/powerpoint/2010/main" val="16645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77940" y="120316"/>
            <a:ext cx="1623060" cy="3404937"/>
          </a:xfrm>
        </p:spPr>
        <p:txBody>
          <a:bodyPr/>
          <a:lstStyle/>
          <a:p>
            <a:r>
              <a:rPr lang="en-US" altLang="zh-TW" sz="3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en-US" sz="30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r="80" b="15180"/>
          <a:stretch/>
        </p:blipFill>
        <p:spPr>
          <a:xfrm>
            <a:off x="2634118" y="-95250"/>
            <a:ext cx="6509881" cy="523875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CB78155-9CA3-473A-BCA7-8FF6EBA06EF8}" type="datetime1">
              <a:rPr lang="en-US" altLang="zh-TW" sz="1350" kern="0">
                <a:solidFill>
                  <a:sysClr val="windowText" lastClr="000000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4/15/2019</a:t>
            </a:fld>
            <a:endParaRPr lang="en-US" altLang="zh-TW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B6F6B1C-C272-40E3-B652-11AC87873022}" type="slidenum">
              <a:rPr lang="en-US" altLang="zh-TW" sz="1350" kern="0">
                <a:solidFill>
                  <a:sysClr val="windowText" lastClr="000000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zh-TW" sz="1350" kern="0">
              <a:solidFill>
                <a:sysClr val="windowText" lastClr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00" y="120316"/>
            <a:ext cx="6446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原始人蔬食 </a:t>
            </a:r>
            <a:endParaRPr lang="en-US" altLang="zh-TW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Pegan</a:t>
            </a:r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Diet </a:t>
            </a:r>
          </a:p>
          <a:p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(paleo-vegan)</a:t>
            </a:r>
            <a:endParaRPr lang="zh-TW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18879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蔬果五七九、健康人人有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39" r="412" b="12208"/>
          <a:stretch/>
        </p:blipFill>
        <p:spPr>
          <a:xfrm>
            <a:off x="593545" y="1084727"/>
            <a:ext cx="7924154" cy="40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9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 idx="4294967295"/>
          </p:nvPr>
        </p:nvSpPr>
        <p:spPr>
          <a:xfrm>
            <a:off x="1643543" y="133350"/>
            <a:ext cx="6085513" cy="701020"/>
          </a:xfrm>
          <a:prstGeom prst="rect">
            <a:avLst/>
          </a:prstGeom>
        </p:spPr>
        <p:txBody>
          <a:bodyPr vert="horz" wrap="square" lIns="25718" tIns="25718" rIns="25718" bIns="25718" numCol="1" anchor="ctr" anchorCtr="0" compatLnSpc="1">
            <a:prstTxWarp prst="textNoShape">
              <a:avLst/>
            </a:prstTxWarp>
            <a:noAutofit/>
          </a:bodyPr>
          <a:lstStyle/>
          <a:p>
            <a:pPr defTabSz="685739">
              <a:lnSpc>
                <a:spcPct val="119886"/>
              </a:lnSpc>
            </a:pP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植化素 </a:t>
            </a:r>
            <a:r>
              <a:rPr lang="en-US" altLang="zh-TW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(Phytonutrients)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1033944" y="1013706"/>
            <a:ext cx="7881456" cy="3996444"/>
          </a:xfrm>
          <a:prstGeom prst="rect">
            <a:avLst/>
          </a:prstGeom>
        </p:spPr>
        <p:txBody>
          <a:bodyPr lIns="25718" tIns="25718" rIns="25718" bIns="25718" anchor="ctr" anchorCtr="0">
            <a:noAutofit/>
          </a:bodyPr>
          <a:lstStyle/>
          <a:p>
            <a:pPr marL="257170" indent="-186686" defTabSz="617208">
              <a:spcBef>
                <a:spcPts val="3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存在於蔬菜、水果、全穀類和其它植物性食品中</a:t>
            </a:r>
          </a:p>
          <a:p>
            <a:pPr marL="257170" indent="-186686" defTabSz="617208">
              <a:spcBef>
                <a:spcPts val="3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決定了植物的顏色、香氣與風味，也是植物健康生長的關鍵因素</a:t>
            </a:r>
          </a:p>
          <a:p>
            <a:pPr marL="257170" indent="-186686" defTabSz="617208">
              <a:spcBef>
                <a:spcPts val="3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依結構差異可分為五大類：</a:t>
            </a:r>
          </a:p>
          <a:p>
            <a:pPr marL="600040" lvl="1" indent="-186686" defTabSz="617208">
              <a:spcBef>
                <a:spcPts val="3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類胡蘿蔔素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carotenoids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</a:p>
          <a:p>
            <a:pPr marL="600040" lvl="1" indent="-186686" defTabSz="617208">
              <a:spcBef>
                <a:spcPts val="3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多酚類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polyphenols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</a:p>
          <a:p>
            <a:pPr marL="600040" lvl="1" indent="-186686" defTabSz="617208">
              <a:spcBef>
                <a:spcPts val="3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生物鹼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alkaloids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</a:p>
          <a:p>
            <a:pPr marL="600040" lvl="1" indent="-186686" defTabSz="617208">
              <a:spcBef>
                <a:spcPts val="3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含氮化合物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nitrogen-containing compound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</a:p>
          <a:p>
            <a:pPr marL="600040" lvl="1" indent="-186686" defTabSz="617208">
              <a:spcBef>
                <a:spcPts val="30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有機硫化合物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（</a:t>
            </a:r>
            <a:r>
              <a:rPr lang="en-US" altLang="zh-TW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organosulfur compounds</a:t>
            </a:r>
            <a:r>
              <a:rPr lang="zh-TW" altLang="en-US" sz="2400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400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 idx="4294967295"/>
          </p:nvPr>
        </p:nvSpPr>
        <p:spPr>
          <a:xfrm>
            <a:off x="1493658" y="-20539"/>
            <a:ext cx="6085513" cy="972109"/>
          </a:xfrm>
          <a:prstGeom prst="rect">
            <a:avLst/>
          </a:prstGeom>
        </p:spPr>
        <p:txBody>
          <a:bodyPr vert="horz" wrap="square" lIns="25718" tIns="25718" rIns="25718" bIns="25718" numCol="1" anchor="ctr" anchorCtr="0" compatLnSpc="1">
            <a:prstTxWarp prst="textNoShape">
              <a:avLst/>
            </a:prstTxWarp>
            <a:noAutofit/>
          </a:bodyPr>
          <a:lstStyle/>
          <a:p>
            <a:pPr defTabSz="685739">
              <a:lnSpc>
                <a:spcPct val="119886"/>
              </a:lnSpc>
            </a:pP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植化素的保健功能</a:t>
            </a:r>
            <a:endParaRPr lang="en-US" altLang="zh-TW" sz="4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1018784" y="895350"/>
            <a:ext cx="7896616" cy="3394974"/>
          </a:xfrm>
          <a:prstGeom prst="rect">
            <a:avLst/>
          </a:prstGeom>
        </p:spPr>
        <p:txBody>
          <a:bodyPr lIns="25718" tIns="25718" rIns="25718" bIns="25718" anchor="ctr" anchorCtr="0">
            <a:noAutofit/>
          </a:bodyPr>
          <a:lstStyle/>
          <a:p>
            <a:pPr marL="257170" indent="-186686" defTabSz="617208">
              <a:lnSpc>
                <a:spcPts val="3000"/>
              </a:lnSpc>
              <a:spcBef>
                <a:spcPts val="45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研究顯示，攝取蔬菜、水果及全穀類可減低以下症狀的風險：</a:t>
            </a:r>
            <a:endParaRPr lang="en-US" altLang="zh-TW" sz="28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  <a:rtl val="0"/>
            </a:endParaRPr>
          </a:p>
          <a:p>
            <a:pPr marL="600040" lvl="1" indent="-186686" defTabSz="617208">
              <a:lnSpc>
                <a:spcPts val="3000"/>
              </a:lnSpc>
              <a:spcBef>
                <a:spcPts val="45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冠狀動脈及心血管疾病、中風、癌症、白內障、慢性阻塞性肺疾病、憩室炎和高血壓</a:t>
            </a:r>
            <a:r>
              <a:rPr lang="en-US" altLang="zh-TW" sz="2400" b="1" kern="0" baseline="30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1</a:t>
            </a:r>
            <a:r>
              <a:rPr lang="zh-TW" altLang="en-US" sz="2400" b="1" kern="0" baseline="30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、</a:t>
            </a:r>
            <a:r>
              <a:rPr lang="en-US" altLang="zh-TW" sz="2400" b="1" kern="0" baseline="30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2</a:t>
            </a:r>
            <a:r>
              <a:rPr lang="zh-TW" altLang="en-US" sz="2400" b="1" kern="0" baseline="30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、</a:t>
            </a:r>
            <a:r>
              <a:rPr lang="en-US" altLang="zh-TW" sz="2400" b="1" kern="0" baseline="30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3</a:t>
            </a:r>
            <a:endParaRPr lang="zh-TW" altLang="en-US" sz="2400" b="1" kern="0" baseline="30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  <a:rtl val="0"/>
            </a:endParaRPr>
          </a:p>
          <a:p>
            <a:pPr marL="257170" indent="-186686" defTabSz="617208">
              <a:lnSpc>
                <a:spcPts val="3000"/>
              </a:lnSpc>
              <a:spcBef>
                <a:spcPts val="45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8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植化素促進健康的機轉來自：</a:t>
            </a:r>
            <a:endParaRPr lang="en-US" altLang="zh-TW" sz="28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  <a:rtl val="0"/>
            </a:endParaRPr>
          </a:p>
          <a:p>
            <a:pPr marL="600040" lvl="1" indent="-186686" defTabSz="617208">
              <a:lnSpc>
                <a:spcPts val="3000"/>
              </a:lnSpc>
              <a:spcBef>
                <a:spcPts val="45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抗氧化活性</a:t>
            </a:r>
            <a:r>
              <a:rPr lang="en-US" altLang="zh-TW" sz="2400" b="1" kern="0" baseline="30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4</a:t>
            </a:r>
          </a:p>
          <a:p>
            <a:pPr marL="600040" lvl="1" indent="-186686" defTabSz="617208">
              <a:lnSpc>
                <a:spcPts val="3000"/>
              </a:lnSpc>
              <a:spcBef>
                <a:spcPts val="45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支援人體的解毒酵素和免疫系統</a:t>
            </a:r>
            <a:endParaRPr lang="en-US" altLang="zh-TW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  <a:rtl val="0"/>
            </a:endParaRPr>
          </a:p>
          <a:p>
            <a:pPr marL="600040" lvl="1" indent="-186686" defTabSz="617208">
              <a:lnSpc>
                <a:spcPts val="3000"/>
              </a:lnSpc>
              <a:spcBef>
                <a:spcPts val="450"/>
              </a:spcBef>
              <a:buClr>
                <a:srgbClr val="FFFF00"/>
              </a:buClr>
              <a:buSzPct val="140000"/>
              <a:buFont typeface="Arial"/>
              <a:buChar char="•"/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對膽固醇和固醇類荷爾蒙的代謝有正面的影響</a:t>
            </a:r>
            <a:r>
              <a:rPr lang="en-US" altLang="zh-TW" sz="2400" b="1" kern="0" baseline="30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  <a:rtl val="0"/>
              </a:rPr>
              <a:t>5</a:t>
            </a:r>
            <a:endParaRPr lang="zh-TW" altLang="en-US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  <a:rtl val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99367" y="4400550"/>
            <a:ext cx="771603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1. 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Int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J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Epidemiol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1997;26:1-13. 		4.  Am J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Clin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Nutr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2003;78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suppl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517S -520S.</a:t>
            </a:r>
          </a:p>
          <a:p>
            <a:pPr defTabSz="685800"/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2. 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Proc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Nutr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Soc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2003;62:135-142. 		5.  Am J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Clin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Nutr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1999;70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 </a:t>
            </a:r>
            <a:r>
              <a:rPr lang="en-US" altLang="zh-TW" sz="12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suppl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475S -490S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defTabSz="685800"/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3.  J Am Diet Assoc2000;100:1511-1521. </a:t>
            </a:r>
          </a:p>
        </p:txBody>
      </p:sp>
    </p:spTree>
    <p:extLst>
      <p:ext uri="{BB962C8B-B14F-4D97-AF65-F5344CB8AC3E}">
        <p14:creationId xmlns:p14="http://schemas.microsoft.com/office/powerpoint/2010/main" val="16890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Ripple">
  <a:themeElements>
    <a:clrScheme name="自訂 3">
      <a:dk1>
        <a:srgbClr val="000000"/>
      </a:dk1>
      <a:lt1>
        <a:srgbClr val="FFFFFF"/>
      </a:lt1>
      <a:dk2>
        <a:srgbClr val="232323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Rippl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新細明體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eme1">
      <a:majorFont>
        <a:latin typeface="Trebuchet MS"/>
        <a:ea typeface="Microsoft JhengHei"/>
        <a:cs typeface=""/>
      </a:majorFont>
      <a:minorFont>
        <a:latin typeface="Trebuchet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">
      <a:dk1>
        <a:srgbClr val="CCCCCC"/>
      </a:dk1>
      <a:lt1>
        <a:srgbClr val="FFFFFF"/>
      </a:lt1>
      <a:dk2>
        <a:srgbClr val="66CCFF"/>
      </a:dk2>
      <a:lt2>
        <a:srgbClr val="E6E6E6"/>
      </a:lt2>
      <a:accent1>
        <a:srgbClr val="4C4C4C"/>
      </a:accent1>
      <a:accent2>
        <a:srgbClr val="CCCCCC"/>
      </a:accent2>
      <a:accent3>
        <a:srgbClr val="FFFFFF"/>
      </a:accent3>
      <a:accent4>
        <a:srgbClr val="AEAEAE"/>
      </a:accent4>
      <a:accent5>
        <a:srgbClr val="B2B2B2"/>
      </a:accent5>
      <a:accent6>
        <a:srgbClr val="B9B9B9"/>
      </a:accent6>
      <a:hlink>
        <a:srgbClr val="66FFFF"/>
      </a:hlink>
      <a:folHlink>
        <a:srgbClr val="66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11796</TotalTime>
  <Words>760</Words>
  <Application>Microsoft Office PowerPoint</Application>
  <PresentationFormat>如螢幕大小 (16:9)</PresentationFormat>
  <Paragraphs>118</Paragraphs>
  <Slides>18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18</vt:i4>
      </vt:variant>
    </vt:vector>
  </HeadingPairs>
  <TitlesOfParts>
    <vt:vector size="46" baseType="lpstr">
      <vt:lpstr>MS PGothic</vt:lpstr>
      <vt:lpstr>MS PGothic</vt:lpstr>
      <vt:lpstr>PingFang TC Regular</vt:lpstr>
      <vt:lpstr>SimHei</vt:lpstr>
      <vt:lpstr>SimSun</vt:lpstr>
      <vt:lpstr>微軟正黑體</vt:lpstr>
      <vt:lpstr>微軟正黑體</vt:lpstr>
      <vt:lpstr>PMingLiU</vt:lpstr>
      <vt:lpstr>PMingLiU</vt:lpstr>
      <vt:lpstr>標楷體</vt:lpstr>
      <vt:lpstr>산돌고딕B</vt:lpstr>
      <vt:lpstr>Arial</vt:lpstr>
      <vt:lpstr>Calibri</vt:lpstr>
      <vt:lpstr>Calibri Light</vt:lpstr>
      <vt:lpstr>Franklin Gothic Book</vt:lpstr>
      <vt:lpstr>Franklin Gothic Medium</vt:lpstr>
      <vt:lpstr>Gill Sans MT</vt:lpstr>
      <vt:lpstr>Times New Roman</vt:lpstr>
      <vt:lpstr>Trebuchet MS</vt:lpstr>
      <vt:lpstr>Wingdings</vt:lpstr>
      <vt:lpstr>Wingdings 2</vt:lpstr>
      <vt:lpstr>Ripple</vt:lpstr>
      <vt:lpstr>Technic</vt:lpstr>
      <vt:lpstr>Theme1</vt:lpstr>
      <vt:lpstr>2_Custom Design</vt:lpstr>
      <vt:lpstr>Custom Design</vt:lpstr>
      <vt:lpstr>1_Default Design</vt:lpstr>
      <vt:lpstr>Office Theme</vt:lpstr>
      <vt:lpstr>PowerPoint 簡報</vt:lpstr>
      <vt:lpstr>林曉凌 醫師  Eilleen Lin</vt:lpstr>
      <vt:lpstr>PowerPoint 簡報</vt:lpstr>
      <vt:lpstr>健康的身體來自…</vt:lpstr>
      <vt:lpstr>營養素之主要功能</vt:lpstr>
      <vt:lpstr> </vt:lpstr>
      <vt:lpstr>蔬果五七九、健康人人有</vt:lpstr>
      <vt:lpstr>植化素 (Phytonutrients)</vt:lpstr>
      <vt:lpstr>植化素的保健功能</vt:lpstr>
      <vt:lpstr>植化素的優良來源</vt:lpstr>
      <vt:lpstr>螺旋藻營養密度高</vt:lpstr>
      <vt:lpstr>多種重要的營養成份</vt:lpstr>
      <vt:lpstr>葉綠素</vt:lpstr>
      <vt:lpstr>葉綠素</vt:lpstr>
      <vt:lpstr>有機硫化合物</vt:lpstr>
      <vt:lpstr> </vt:lpstr>
      <vt:lpstr>鈣對身體的重要性</vt:lpstr>
      <vt:lpstr>善用高品質高效營養品 幫助自己與家人更健康!!</vt:lpstr>
    </vt:vector>
  </TitlesOfParts>
  <Company>Market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RESVERATROL</dc:title>
  <dc:creator>Finnegan Tsai</dc:creator>
  <cp:lastModifiedBy>Patrick Hsieh</cp:lastModifiedBy>
  <cp:revision>426</cp:revision>
  <cp:lastPrinted>2019-04-09T13:17:56Z</cp:lastPrinted>
  <dcterms:created xsi:type="dcterms:W3CDTF">2007-07-16T14:32:12Z</dcterms:created>
  <dcterms:modified xsi:type="dcterms:W3CDTF">2019-04-15T02:33:47Z</dcterms:modified>
</cp:coreProperties>
</file>